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61" r:id="rId2"/>
    <p:sldId id="291" r:id="rId3"/>
    <p:sldId id="260" r:id="rId4"/>
    <p:sldId id="258" r:id="rId5"/>
    <p:sldId id="259" r:id="rId6"/>
    <p:sldId id="29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7D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 snapToGrid="0">
      <p:cViewPr varScale="1">
        <p:scale>
          <a:sx n="51" d="100"/>
          <a:sy n="51" d="100"/>
        </p:scale>
        <p:origin x="102" y="1050"/>
      </p:cViewPr>
      <p:guideLst/>
    </p:cSldViewPr>
  </p:slideViewPr>
  <p:outlineViewPr>
    <p:cViewPr>
      <p:scale>
        <a:sx n="20" d="100"/>
        <a:sy n="2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06/07/2019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269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06/07/2019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110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06/07/2019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970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06/07/2019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348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06/07/2019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938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06/07/2019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0435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06/07/2019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346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06/07/2019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5206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552216F9-8017-48CB-AC2B-865E2AFA0A9B}" type="datetimeFigureOut">
              <a:rPr lang="en-GB" smtClean="0"/>
              <a:t>06/07/2019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2297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AAD02-8BAE-4189-A104-9A9783782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347" y="753228"/>
            <a:ext cx="9737124" cy="1080938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F55D84-726A-4C60-9110-D66E6302D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347" y="2336872"/>
            <a:ext cx="11557428" cy="4254427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  <a:lvl2pPr>
              <a:defRPr sz="3200">
                <a:solidFill>
                  <a:srgbClr val="FFFF00"/>
                </a:solidFill>
              </a:defRPr>
            </a:lvl2pPr>
            <a:lvl3pPr>
              <a:defRPr sz="2800">
                <a:solidFill>
                  <a:schemeClr val="tx2"/>
                </a:solidFill>
              </a:defRPr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9D36FB-2893-4988-B711-46EC052111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04" b="93351" l="10000" r="90000">
                        <a14:foregroundMark x1="26328" y1="46936" x2="25078" y2="50587"/>
                        <a14:foregroundMark x1="70547" y1="25293" x2="70000" y2="30248"/>
                        <a14:foregroundMark x1="35859" y1="7432" x2="45625" y2="21252"/>
                        <a14:foregroundMark x1="45625" y1="21252" x2="46094" y2="23338"/>
                        <a14:foregroundMark x1="42656" y1="1695" x2="40234" y2="1695"/>
                        <a14:foregroundMark x1="38047" y1="2477" x2="34844" y2="4563"/>
                        <a14:foregroundMark x1="32188" y1="1304" x2="32422" y2="1304"/>
                        <a14:foregroundMark x1="29766" y1="7432" x2="29531" y2="8605"/>
                        <a14:foregroundMark x1="31953" y1="2086" x2="32656" y2="2086"/>
                        <a14:foregroundMark x1="81719" y1="92177" x2="24844" y2="93351"/>
                        <a14:backgroundMark x1="69063" y1="33898" x2="69063" y2="338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695" y="193622"/>
            <a:ext cx="2737805" cy="164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10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06/07/2019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016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06/07/2019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210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06/07/2019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758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06/07/2019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997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06/07/2019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432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06/07/2019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440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06/07/2019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661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06/07/2019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553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20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216F9-8017-48CB-AC2B-865E2AFA0A9B}" type="datetimeFigureOut">
              <a:rPr lang="en-GB" smtClean="0"/>
              <a:t>06/07/2019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1236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hyperlink" Target="http://amicus.ie/2016/03/10/meaning-behind-the-interview-question-chapter-2-weaknesses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11" Type="http://schemas.openxmlformats.org/officeDocument/2006/relationships/hyperlink" Target="http://www.macleans.ca/economy/business/richard-branson-how-to-turn-a-weakness-into-a-strength/" TargetMode="External"/><Relationship Id="rId5" Type="http://schemas.openxmlformats.org/officeDocument/2006/relationships/image" Target="../media/image3.png"/><Relationship Id="rId10" Type="http://schemas.openxmlformats.org/officeDocument/2006/relationships/image" Target="../media/image8.jpg"/><Relationship Id="rId4" Type="http://schemas.openxmlformats.org/officeDocument/2006/relationships/image" Target="../media/image2.png"/><Relationship Id="rId9" Type="http://schemas.openxmlformats.org/officeDocument/2006/relationships/hyperlink" Target="https://transformanceadvisors.com/portfolio-view/swot-analysi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://aurorakyaw.blogspot.com/2012/05/focusing-your-strength-not-your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transformanceadvisors.com/portfolio-view/swot-analysis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://measurementhist.wikidot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hyperlink" Target="http://blogs.tribune.com.pk/story/20666/dear-elites-your-servants-have-rights-treat-them-like-humans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6" Type="http://schemas.microsoft.com/office/2007/relationships/hdphoto" Target="../media/hdphoto6.wdp"/><Relationship Id="rId5" Type="http://schemas.openxmlformats.org/officeDocument/2006/relationships/image" Target="../media/image13.png"/><Relationship Id="rId4" Type="http://schemas.openxmlformats.org/officeDocument/2006/relationships/hyperlink" Target="http://www.clipartpanda.com/categories/servant-20clipar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02AEAF3C-0CED-4482-86B9-3C180EDC9B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052F10-AC6E-48A3-9266-7B21C0308E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43" b="94394" l="10000" r="90000">
                        <a14:foregroundMark x1="22734" y1="92308" x2="43750" y2="96871"/>
                        <a14:foregroundMark x1="43750" y1="96871" x2="73359" y2="92568"/>
                        <a14:foregroundMark x1="73359" y1="92568" x2="83281" y2="94654"/>
                        <a14:foregroundMark x1="35625" y1="5346" x2="42656" y2="13429"/>
                        <a14:foregroundMark x1="42656" y1="13429" x2="44375" y2="19948"/>
                        <a14:foregroundMark x1="42734" y1="1043" x2="40859" y2="1043"/>
                        <a14:foregroundMark x1="35625" y1="3259" x2="35391" y2="4172"/>
                        <a14:foregroundMark x1="29531" y1="7823" x2="29531" y2="7823"/>
                        <a14:foregroundMark x1="31016" y1="7301" x2="29844" y2="7823"/>
                        <a14:foregroundMark x1="32734" y1="1956" x2="31563" y2="2216"/>
                        <a14:foregroundMark x1="29141" y1="8083" x2="29141" y2="8735"/>
                        <a14:foregroundMark x1="49766" y1="14081" x2="49766" y2="17080"/>
                        <a14:backgroundMark x1="68750" y1="33507" x2="69063" y2="337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315" y="1041018"/>
            <a:ext cx="5634765" cy="3380859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17" name="Rectangle 11">
            <a:extLst>
              <a:ext uri="{FF2B5EF4-FFF2-40B4-BE49-F238E27FC236}">
                <a16:creationId xmlns:a16="http://schemas.microsoft.com/office/drawing/2014/main" id="{5020BDF5-9C02-46E6-A235-B50ED2AF1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368017"/>
            <a:ext cx="10439400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9C6647-BDFC-4C81-8787-32333F6CDA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158" y="4499572"/>
            <a:ext cx="9619488" cy="955245"/>
          </a:xfrm>
        </p:spPr>
        <p:txBody>
          <a:bodyPr>
            <a:normAutofit/>
          </a:bodyPr>
          <a:lstStyle/>
          <a:p>
            <a:r>
              <a:rPr lang="en-GB" dirty="0"/>
              <a:t>Walking through treacle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5BF2A4-9A5E-4233-892A-7F4BF45429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0984" y="5410221"/>
            <a:ext cx="9622662" cy="513103"/>
          </a:xfrm>
        </p:spPr>
        <p:txBody>
          <a:bodyPr anchor="ctr">
            <a:normAutofit/>
          </a:bodyPr>
          <a:lstStyle/>
          <a:p>
            <a:pPr marR="0" lvl="0" rtl="0"/>
            <a:r>
              <a:rPr lang="en-GB" dirty="0"/>
              <a:t>8. Minister in brokenness</a:t>
            </a:r>
            <a:endParaRPr lang="en-GB" sz="2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A9197D8-E05A-4B70-8742-A3FE216EBD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white">
          <a:xfrm>
            <a:off x="0" y="6020068"/>
            <a:ext cx="10439399" cy="27594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161444F-3323-47B2-B7CA-87E67EE6C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white">
          <a:xfrm>
            <a:off x="10583333" y="6021062"/>
            <a:ext cx="1605490" cy="27694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A100E83-CB52-4190-BE11-7D3AE1AE44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0594976" y="4367295"/>
            <a:ext cx="1597024" cy="1660332"/>
          </a:xfrm>
          <a:prstGeom prst="rect">
            <a:avLst/>
          </a:prstGeom>
          <a:solidFill>
            <a:schemeClr val="accent1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FAEC7B-4338-4CB8-A9A9-1268B8C6DA39}"/>
              </a:ext>
            </a:extLst>
          </p:cNvPr>
          <p:cNvSpPr txBox="1"/>
          <p:nvPr/>
        </p:nvSpPr>
        <p:spPr>
          <a:xfrm>
            <a:off x="8047398" y="6158039"/>
            <a:ext cx="2598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 Corinthians 5:20-6:12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03795A-8483-4156-9B84-C2E3DE2213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50239" y="938325"/>
            <a:ext cx="5721838" cy="2491366"/>
          </a:xfrm>
          <a:prstGeom prst="rect">
            <a:avLst/>
          </a:prstGeom>
        </p:spPr>
      </p:pic>
      <p:pic>
        <p:nvPicPr>
          <p:cNvPr id="9" name="Picture 8" descr="A picture containing furniture&#10;&#10;Description automatically generated">
            <a:extLst>
              <a:ext uri="{FF2B5EF4-FFF2-40B4-BE49-F238E27FC236}">
                <a16:creationId xmlns:a16="http://schemas.microsoft.com/office/drawing/2014/main" id="{56D5165D-F70C-4941-88C4-6565C9DEDF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640641" y="7340982"/>
            <a:ext cx="1828804" cy="1219202"/>
          </a:xfrm>
          <a:prstGeom prst="rect">
            <a:avLst/>
          </a:prstGeom>
        </p:spPr>
      </p:pic>
      <p:pic>
        <p:nvPicPr>
          <p:cNvPr id="13" name="Picture 12" descr="A close up of a mans face&#10;&#10;Description automatically generated">
            <a:extLst>
              <a:ext uri="{FF2B5EF4-FFF2-40B4-BE49-F238E27FC236}">
                <a16:creationId xmlns:a16="http://schemas.microsoft.com/office/drawing/2014/main" id="{186524B7-B669-4083-A293-3DD124066D3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2919254" y="7768649"/>
            <a:ext cx="2008632" cy="101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98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1760A-830C-46B5-9133-89D96E94D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Holding standards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1ABB4-0801-404F-A98A-6C460FE9FB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Many Christians believe that they can only serve in the church if they are living a reasonably Christian life</a:t>
            </a:r>
          </a:p>
          <a:p>
            <a:pPr marR="0" lvl="1" rtl="0"/>
            <a:r>
              <a:rPr lang="en-GB" dirty="0"/>
              <a:t>Many others betray this as their view when they face a difficulty</a:t>
            </a:r>
          </a:p>
          <a:p>
            <a:r>
              <a:rPr lang="en-GB" dirty="0"/>
              <a:t>This passage says there’s another perspective</a:t>
            </a:r>
          </a:p>
          <a:p>
            <a:pPr lvl="1"/>
            <a:r>
              <a:rPr lang="en-GB" dirty="0"/>
              <a:t>Grace is the way…</a:t>
            </a:r>
          </a:p>
          <a:p>
            <a:pPr marR="0" lvl="2" rtl="0"/>
            <a:r>
              <a:rPr lang="en-GB" dirty="0"/>
              <a:t>Pride and grace cannot exist in the same space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33A034-00E9-41BA-AF49-D0E2CF48E0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46" b="95093" l="4010" r="96355">
                        <a14:foregroundMark x1="4131" y1="25234" x2="11179" y2="20561"/>
                        <a14:foregroundMark x1="49575" y1="18224" x2="43013" y2="14953"/>
                        <a14:foregroundMark x1="27704" y1="28505" x2="26488" y2="33178"/>
                        <a14:foregroundMark x1="31835" y1="94393" x2="31835" y2="94393"/>
                        <a14:foregroundMark x1="20656" y1="95327" x2="20656" y2="95327"/>
                        <a14:foregroundMark x1="72296" y1="31776" x2="75213" y2="32477"/>
                        <a14:foregroundMark x1="76428" y1="51636" x2="74362" y2="64252"/>
                        <a14:foregroundMark x1="56258" y1="87383" x2="59052" y2="84112"/>
                        <a14:foregroundMark x1="96355" y1="83411" x2="92953" y2="78505"/>
                        <a14:foregroundMark x1="79222" y1="14953" x2="78372" y2="14953"/>
                        <a14:foregroundMark x1="82017" y1="25234" x2="82017" y2="25234"/>
                        <a14:foregroundMark x1="73876" y1="12850" x2="73876" y2="12850"/>
                        <a14:foregroundMark x1="68530" y1="11916" x2="68530" y2="11916"/>
                        <a14:foregroundMark x1="64885" y1="19626" x2="64885" y2="19626"/>
                        <a14:foregroundMark x1="65128" y1="28505" x2="65128" y2="28505"/>
                        <a14:backgroundMark x1="99271" y1="79206" x2="99271" y2="79206"/>
                        <a14:backgroundMark x1="99392" y1="76402" x2="99392" y2="76402"/>
                        <a14:backgroundMark x1="99271" y1="71963" x2="99271" y2="71963"/>
                        <a14:backgroundMark x1="99392" y1="73364" x2="99392" y2="73364"/>
                        <a14:backgroundMark x1="99392" y1="75467" x2="99392" y2="75467"/>
                        <a14:backgroundMark x1="78372" y1="14252" x2="78372" y2="14252"/>
                        <a14:backgroundMark x1="78250" y1="14720" x2="78250" y2="14720"/>
                        <a14:backgroundMark x1="78615" y1="14252" x2="78615" y2="14252"/>
                        <a14:backgroundMark x1="972" y1="22430" x2="972" y2="22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262431" y="88673"/>
            <a:ext cx="4173151" cy="217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2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7D43C-80C7-4476-803E-9B09B0001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347" y="0"/>
            <a:ext cx="9737124" cy="1468582"/>
          </a:xfrm>
        </p:spPr>
        <p:txBody>
          <a:bodyPr/>
          <a:lstStyle/>
          <a:p>
            <a:pPr marR="0" rtl="0"/>
            <a:r>
              <a:rPr lang="en-GB" dirty="0"/>
              <a:t>God’s kingdom is about you receiving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9097ED-475E-4368-B668-CAE3A5B80A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347" y="1468582"/>
            <a:ext cx="11557428" cy="5389418"/>
          </a:xfrm>
        </p:spPr>
        <p:txBody>
          <a:bodyPr>
            <a:normAutofit/>
          </a:bodyPr>
          <a:lstStyle/>
          <a:p>
            <a:pPr lvl="1"/>
            <a:r>
              <a:rPr lang="en-GB" dirty="0"/>
              <a:t>You received God’s favour</a:t>
            </a:r>
          </a:p>
          <a:p>
            <a:pPr lvl="1"/>
            <a:r>
              <a:rPr lang="en-GB" dirty="0"/>
              <a:t>You received God’s salvation</a:t>
            </a:r>
          </a:p>
          <a:p>
            <a:r>
              <a:rPr lang="en-GB" dirty="0"/>
              <a:t>He is the God of GRACE</a:t>
            </a:r>
          </a:p>
          <a:p>
            <a:pPr lvl="1"/>
            <a:r>
              <a:rPr lang="en-GB" dirty="0"/>
              <a:t>Salvation starts with Him</a:t>
            </a:r>
          </a:p>
          <a:p>
            <a:pPr lvl="1"/>
            <a:r>
              <a:rPr lang="en-GB" dirty="0"/>
              <a:t>Salvation belongs to Him</a:t>
            </a:r>
          </a:p>
          <a:p>
            <a:pPr marR="0" lvl="0" rtl="0"/>
            <a:r>
              <a:rPr lang="en-GB" dirty="0"/>
              <a:t>This is where Paul started the Corinthians on the journey of faith in Christ</a:t>
            </a:r>
          </a:p>
          <a:p>
            <a:pPr lvl="1"/>
            <a:r>
              <a:rPr lang="en-GB" dirty="0"/>
              <a:t>Paul’s description of life tells us he was expecting no favours from God because He decided to follow Jesus</a:t>
            </a:r>
          </a:p>
          <a:p>
            <a:pPr marR="0" lvl="0" rtl="0"/>
            <a:r>
              <a:rPr lang="en-GB" dirty="0"/>
              <a:t>This is the mindset of those sold-out to follow Jesus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7AD292-E372-4AC7-8D68-1681E7FDB4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50" b="90250" l="7500" r="93500">
                        <a14:foregroundMark x1="17000" y1="12000" x2="22833" y2="10000"/>
                        <a14:foregroundMark x1="23833" y1="54500" x2="27667" y2="65750"/>
                        <a14:foregroundMark x1="91167" y1="20750" x2="90333" y2="22750"/>
                        <a14:foregroundMark x1="82500" y1="10500" x2="81833" y2="8000"/>
                        <a14:foregroundMark x1="20833" y1="6250" x2="21500" y2="8000"/>
                        <a14:foregroundMark x1="31333" y1="59500" x2="40000" y2="58500"/>
                        <a14:foregroundMark x1="9500" y1="76500" x2="7500" y2="81000"/>
                        <a14:foregroundMark x1="21500" y1="90250" x2="24167" y2="89250"/>
                        <a14:foregroundMark x1="93500" y1="83750" x2="91500" y2="84750"/>
                        <a14:foregroundMark x1="82500" y1="4250" x2="82000" y2="5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429244" y="1592619"/>
            <a:ext cx="3856008" cy="257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27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7AB62-523F-4DAC-AFF8-6A0F68367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347" y="200778"/>
            <a:ext cx="9737124" cy="1080938"/>
          </a:xfrm>
        </p:spPr>
        <p:txBody>
          <a:bodyPr/>
          <a:lstStyle/>
          <a:p>
            <a:pPr marR="0" rtl="0"/>
            <a:r>
              <a:rPr lang="en-GB" dirty="0"/>
              <a:t>God wants intimacy with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E54C9F-66FA-4FE7-8911-68B34DCC11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347" y="1524000"/>
            <a:ext cx="10252503" cy="5334000"/>
          </a:xfrm>
        </p:spPr>
        <p:txBody>
          <a:bodyPr>
            <a:normAutofit/>
          </a:bodyPr>
          <a:lstStyle/>
          <a:p>
            <a:pPr marR="0" lvl="0" rtl="0"/>
            <a:r>
              <a:rPr lang="en-GB" dirty="0"/>
              <a:t>His desire is for you and Him to walk through life and eternity together</a:t>
            </a:r>
          </a:p>
          <a:p>
            <a:pPr marR="0" lvl="0" rtl="0"/>
            <a:r>
              <a:rPr lang="en-GB" dirty="0"/>
              <a:t>Getting there is a one-way process</a:t>
            </a:r>
          </a:p>
          <a:p>
            <a:pPr marR="0" lvl="1" rtl="0"/>
            <a:r>
              <a:rPr lang="en-GB" dirty="0"/>
              <a:t>Relying on the rescue and grace of God</a:t>
            </a:r>
          </a:p>
          <a:p>
            <a:pPr marR="0" lvl="2" rtl="0"/>
            <a:r>
              <a:rPr lang="en-GB" dirty="0"/>
              <a:t>You take on His values </a:t>
            </a:r>
          </a:p>
          <a:p>
            <a:pPr marR="0" lvl="2" rtl="0"/>
            <a:r>
              <a:rPr lang="en-GB" dirty="0"/>
              <a:t>You conform to His glory &amp; His righteousness</a:t>
            </a:r>
          </a:p>
          <a:p>
            <a:pPr marR="0" lvl="2" rtl="0"/>
            <a:r>
              <a:rPr lang="en-GB" dirty="0"/>
              <a:t>You take on His priorities</a:t>
            </a:r>
          </a:p>
          <a:p>
            <a:pPr marR="0" lvl="2" rtl="0"/>
            <a:r>
              <a:rPr lang="en-GB" dirty="0"/>
              <a:t>You become part of His kingdom</a:t>
            </a:r>
          </a:p>
          <a:p>
            <a:pPr marR="0" lvl="1" rtl="0"/>
            <a:r>
              <a:rPr lang="en-GB" dirty="0"/>
              <a:t>Once you get that straight life becomes simpler</a:t>
            </a:r>
          </a:p>
          <a:p>
            <a:pPr marR="0" lvl="2" rtl="0"/>
            <a:r>
              <a:rPr lang="en-GB" dirty="0"/>
              <a:t>Without this mindset you will not understand 6:3-10</a:t>
            </a:r>
          </a:p>
        </p:txBody>
      </p:sp>
    </p:spTree>
    <p:extLst>
      <p:ext uri="{BB962C8B-B14F-4D97-AF65-F5344CB8AC3E}">
        <p14:creationId xmlns:p14="http://schemas.microsoft.com/office/powerpoint/2010/main" val="807825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D806D-BD26-4360-8D1E-43346EB4E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God’s servants are His fellow-workers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92F5C6-B131-43A1-87EA-D73BFDF15B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GB" dirty="0"/>
              <a:t>Servants are not God’s equal</a:t>
            </a:r>
          </a:p>
          <a:p>
            <a:pPr lvl="1"/>
            <a:r>
              <a:rPr lang="en-GB" dirty="0"/>
              <a:t>We are those who join in with the work of God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E763386-9824-46B4-9C24-A20E1AAFDE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51" b="93694" l="9699" r="97659">
                        <a14:foregroundMark x1="91639" y1="73874" x2="89632" y2="81532"/>
                        <a14:foregroundMark x1="81271" y1="94144" x2="71906" y2="93243"/>
                        <a14:foregroundMark x1="97993" y1="79279" x2="97993" y2="81532"/>
                        <a14:foregroundMark x1="70569" y1="15766" x2="75251" y2="22072"/>
                        <a14:foregroundMark x1="73579" y1="1351" x2="74582" y2="1351"/>
                        <a14:backgroundMark x1="24749" y1="42342" x2="40468" y2="46396"/>
                        <a14:backgroundMark x1="40468" y1="46396" x2="42475" y2="50901"/>
                        <a14:backgroundMark x1="53846" y1="90090" x2="53846" y2="900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45503"/>
          <a:stretch/>
        </p:blipFill>
        <p:spPr>
          <a:xfrm>
            <a:off x="-714711" y="4192054"/>
            <a:ext cx="2000249" cy="27251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D34A2EC-8700-4301-9B47-9345DB4EF6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51" b="93694" l="9699" r="97659">
                        <a14:foregroundMark x1="91639" y1="73874" x2="89632" y2="81532"/>
                        <a14:foregroundMark x1="81271" y1="94144" x2="71906" y2="93243"/>
                        <a14:foregroundMark x1="97993" y1="79279" x2="97993" y2="81532"/>
                        <a14:foregroundMark x1="70569" y1="15766" x2="75251" y2="22072"/>
                        <a14:foregroundMark x1="73579" y1="1351" x2="74582" y2="1351"/>
                        <a14:backgroundMark x1="24749" y1="42342" x2="40468" y2="46396"/>
                        <a14:backgroundMark x1="40468" y1="46396" x2="42475" y2="50901"/>
                        <a14:backgroundMark x1="53846" y1="90090" x2="53846" y2="900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45503"/>
          <a:stretch/>
        </p:blipFill>
        <p:spPr>
          <a:xfrm>
            <a:off x="730593" y="4192054"/>
            <a:ext cx="2000249" cy="27251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3B22BDF-9EF7-4C78-856E-98AE6D6AB6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51" b="93694" l="9699" r="97659">
                        <a14:foregroundMark x1="91639" y1="73874" x2="89632" y2="81532"/>
                        <a14:foregroundMark x1="81271" y1="94144" x2="71906" y2="93243"/>
                        <a14:foregroundMark x1="97993" y1="79279" x2="97993" y2="81532"/>
                        <a14:foregroundMark x1="70569" y1="15766" x2="75251" y2="22072"/>
                        <a14:foregroundMark x1="73579" y1="1351" x2="74582" y2="1351"/>
                        <a14:backgroundMark x1="24749" y1="42342" x2="40468" y2="46396"/>
                        <a14:backgroundMark x1="40468" y1="46396" x2="42475" y2="50901"/>
                        <a14:backgroundMark x1="53846" y1="90090" x2="53846" y2="900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45503"/>
          <a:stretch/>
        </p:blipFill>
        <p:spPr>
          <a:xfrm>
            <a:off x="10479912" y="4162441"/>
            <a:ext cx="2000249" cy="27251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6E8D2EA-FA68-4B33-81AF-7FF8FBA5FC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51" b="93694" l="9699" r="97659">
                        <a14:foregroundMark x1="91639" y1="73874" x2="89632" y2="81532"/>
                        <a14:foregroundMark x1="81271" y1="94144" x2="71906" y2="93243"/>
                        <a14:foregroundMark x1="97993" y1="79279" x2="97993" y2="81532"/>
                        <a14:foregroundMark x1="70569" y1="15766" x2="75251" y2="22072"/>
                        <a14:foregroundMark x1="73579" y1="1351" x2="74582" y2="1351"/>
                        <a14:backgroundMark x1="24749" y1="42342" x2="40468" y2="46396"/>
                        <a14:backgroundMark x1="40468" y1="46396" x2="42475" y2="50901"/>
                        <a14:backgroundMark x1="53846" y1="90090" x2="53846" y2="900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45503"/>
          <a:stretch/>
        </p:blipFill>
        <p:spPr>
          <a:xfrm>
            <a:off x="2286365" y="4249754"/>
            <a:ext cx="2000249" cy="27251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D6B1CA7-884E-437C-8D17-4D877996FB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51" b="93694" l="9699" r="97659">
                        <a14:foregroundMark x1="91639" y1="73874" x2="89632" y2="81532"/>
                        <a14:foregroundMark x1="81271" y1="94144" x2="71906" y2="93243"/>
                        <a14:foregroundMark x1="97993" y1="79279" x2="97993" y2="81532"/>
                        <a14:foregroundMark x1="70569" y1="15766" x2="75251" y2="22072"/>
                        <a14:foregroundMark x1="73579" y1="1351" x2="74582" y2="1351"/>
                        <a14:backgroundMark x1="24749" y1="42342" x2="40468" y2="46396"/>
                        <a14:backgroundMark x1="40468" y1="46396" x2="42475" y2="50901"/>
                        <a14:backgroundMark x1="53846" y1="90090" x2="53846" y2="900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45503"/>
          <a:stretch/>
        </p:blipFill>
        <p:spPr>
          <a:xfrm>
            <a:off x="8914699" y="4132827"/>
            <a:ext cx="2000249" cy="27251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AB9C43-180B-4BB2-AD2D-39E18D718F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51" b="93694" l="9699" r="97659">
                        <a14:foregroundMark x1="91639" y1="73874" x2="89632" y2="81532"/>
                        <a14:foregroundMark x1="81271" y1="94144" x2="71906" y2="93243"/>
                        <a14:foregroundMark x1="97993" y1="79279" x2="97993" y2="81532"/>
                        <a14:foregroundMark x1="70569" y1="15766" x2="75251" y2="22072"/>
                        <a14:foregroundMark x1="73579" y1="1351" x2="74582" y2="1351"/>
                        <a14:backgroundMark x1="24749" y1="42342" x2="40468" y2="46396"/>
                        <a14:backgroundMark x1="40468" y1="46396" x2="42475" y2="50901"/>
                        <a14:backgroundMark x1="53846" y1="90090" x2="53846" y2="900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45503"/>
          <a:stretch/>
        </p:blipFill>
        <p:spPr>
          <a:xfrm>
            <a:off x="3797301" y="4192055"/>
            <a:ext cx="2000249" cy="27251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258C1AA-F908-47DC-B729-4FDA6B86F2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51" b="93694" l="9699" r="97659">
                        <a14:foregroundMark x1="91639" y1="73874" x2="89632" y2="81532"/>
                        <a14:foregroundMark x1="81271" y1="94144" x2="71906" y2="93243"/>
                        <a14:foregroundMark x1="97993" y1="79279" x2="97993" y2="81532"/>
                        <a14:foregroundMark x1="70569" y1="15766" x2="75251" y2="22072"/>
                        <a14:foregroundMark x1="73579" y1="1351" x2="74582" y2="1351"/>
                        <a14:backgroundMark x1="24749" y1="42342" x2="40468" y2="46396"/>
                        <a14:backgroundMark x1="40468" y1="46396" x2="42475" y2="50901"/>
                        <a14:backgroundMark x1="53846" y1="90090" x2="53846" y2="900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45503"/>
          <a:stretch/>
        </p:blipFill>
        <p:spPr>
          <a:xfrm>
            <a:off x="7308486" y="4192055"/>
            <a:ext cx="2000249" cy="27251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23817F-D1EB-4072-A658-7B30344023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51" b="93694" l="9699" r="97659">
                        <a14:foregroundMark x1="91639" y1="73874" x2="89632" y2="81532"/>
                        <a14:foregroundMark x1="81271" y1="94144" x2="71906" y2="93243"/>
                        <a14:foregroundMark x1="97993" y1="79279" x2="97993" y2="81532"/>
                        <a14:foregroundMark x1="70569" y1="15766" x2="75251" y2="22072"/>
                        <a14:foregroundMark x1="73579" y1="1351" x2="74582" y2="1351"/>
                        <a14:backgroundMark x1="24749" y1="42342" x2="40468" y2="46396"/>
                        <a14:backgroundMark x1="40468" y1="46396" x2="42475" y2="50901"/>
                        <a14:backgroundMark x1="53846" y1="90090" x2="53846" y2="900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45503"/>
          <a:stretch/>
        </p:blipFill>
        <p:spPr>
          <a:xfrm>
            <a:off x="5397910" y="3647579"/>
            <a:ext cx="2399889" cy="326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92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2E7CF-2AF9-461B-AF41-DBA1EA39F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697" y="373667"/>
            <a:ext cx="9737124" cy="1080938"/>
          </a:xfrm>
        </p:spPr>
        <p:txBody>
          <a:bodyPr/>
          <a:lstStyle/>
          <a:p>
            <a:r>
              <a:rPr lang="en-GB" dirty="0"/>
              <a:t>Servants of God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20E11C-785C-43C0-A8D1-79026B9243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Don’t wait until they are perfect before they serve</a:t>
            </a:r>
          </a:p>
          <a:p>
            <a:r>
              <a:rPr lang="en-GB" dirty="0"/>
              <a:t>Rely on God’s grace</a:t>
            </a:r>
          </a:p>
          <a:p>
            <a:r>
              <a:rPr lang="en-GB" dirty="0"/>
              <a:t>Serve in brokenness</a:t>
            </a:r>
          </a:p>
          <a:p>
            <a:r>
              <a:rPr lang="en-GB" dirty="0"/>
              <a:t>Serve because they have received</a:t>
            </a:r>
          </a:p>
        </p:txBody>
      </p:sp>
      <p:pic>
        <p:nvPicPr>
          <p:cNvPr id="5" name="Picture 4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4790AD5D-F43B-4BDF-B651-80B4ECC1A3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596" b="90000" l="10000" r="90000">
                        <a14:foregroundMark x1="22000" y1="14894" x2="35333" y2="18298"/>
                        <a14:foregroundMark x1="35333" y1="18298" x2="40444" y2="17660"/>
                        <a14:foregroundMark x1="38444" y1="14894" x2="44222" y2="20213"/>
                        <a14:foregroundMark x1="39111" y1="6596" x2="39111" y2="6596"/>
                        <a14:foregroundMark x1="17556" y1="66383" x2="25111" y2="75319"/>
                        <a14:foregroundMark x1="25111" y1="75319" x2="26889" y2="75957"/>
                        <a14:foregroundMark x1="74889" y1="10638" x2="70000" y2="27872"/>
                        <a14:foregroundMark x1="77778" y1="27872" x2="74222" y2="353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800975" y="3020469"/>
            <a:ext cx="4114800" cy="4297680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990CA42E-1F82-4FAC-811F-AEF81DD7A22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6667" l="10000" r="90000">
                        <a14:foregroundMark x1="55937" y1="62500" x2="75469" y2="85625"/>
                        <a14:foregroundMark x1="75469" y1="85625" x2="78438" y2="95417"/>
                        <a14:foregroundMark x1="78438" y1="95417" x2="79219" y2="96667"/>
                        <a14:foregroundMark x1="45781" y1="96667" x2="50156" y2="90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37621" t="43761" r="9637"/>
          <a:stretch/>
        </p:blipFill>
        <p:spPr>
          <a:xfrm>
            <a:off x="2472087" y="4383473"/>
            <a:ext cx="3215149" cy="2571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75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12188</TotalTime>
  <Words>253</Words>
  <Application>Microsoft Office PowerPoint</Application>
  <PresentationFormat>Widescreen</PresentationFormat>
  <Paragraphs>36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Trebuchet MS</vt:lpstr>
      <vt:lpstr>Berlin</vt:lpstr>
      <vt:lpstr>Walking through treacle</vt:lpstr>
      <vt:lpstr>Holding standards</vt:lpstr>
      <vt:lpstr>God’s kingdom is about you receiving</vt:lpstr>
      <vt:lpstr>God wants intimacy with you</vt:lpstr>
      <vt:lpstr>God’s servants are His fellow-workers </vt:lpstr>
      <vt:lpstr>Servants of God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Walking through treacle</dc:title>
  <dc:creator>Ron Day</dc:creator>
  <cp:lastModifiedBy>Ron Day</cp:lastModifiedBy>
  <cp:revision>76</cp:revision>
  <dcterms:created xsi:type="dcterms:W3CDTF">2019-04-26T13:21:44Z</dcterms:created>
  <dcterms:modified xsi:type="dcterms:W3CDTF">2019-07-07T07:29:49Z</dcterms:modified>
</cp:coreProperties>
</file>