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14"/>
  </p:notesMasterIdLst>
  <p:sldIdLst>
    <p:sldId id="259" r:id="rId5"/>
    <p:sldId id="299" r:id="rId6"/>
    <p:sldId id="258" r:id="rId7"/>
    <p:sldId id="302" r:id="rId8"/>
    <p:sldId id="300" r:id="rId9"/>
    <p:sldId id="301" r:id="rId10"/>
    <p:sldId id="297" r:id="rId11"/>
    <p:sldId id="303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>
      <p:cViewPr varScale="1">
        <p:scale>
          <a:sx n="54" d="100"/>
          <a:sy n="54" d="100"/>
        </p:scale>
        <p:origin x="96" y="5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 Day" userId="71bea91f-bd9c-4f94-aef5-f604890566f0" providerId="ADAL" clId="{32BFCA60-CB4D-436F-A51D-1DA70A679DB3}"/>
    <pc:docChg chg="custSel delSld modSld">
      <pc:chgData name="Ron Day" userId="71bea91f-bd9c-4f94-aef5-f604890566f0" providerId="ADAL" clId="{32BFCA60-CB4D-436F-A51D-1DA70A679DB3}" dt="2020-06-21T08:38:59.329" v="12" actId="47"/>
      <pc:docMkLst>
        <pc:docMk/>
      </pc:docMkLst>
      <pc:sldChg chg="del">
        <pc:chgData name="Ron Day" userId="71bea91f-bd9c-4f94-aef5-f604890566f0" providerId="ADAL" clId="{32BFCA60-CB4D-436F-A51D-1DA70A679DB3}" dt="2020-06-21T08:38:59.329" v="12" actId="47"/>
        <pc:sldMkLst>
          <pc:docMk/>
          <pc:sldMk cId="2436629672" sldId="264"/>
        </pc:sldMkLst>
      </pc:sldChg>
      <pc:sldChg chg="delSp mod">
        <pc:chgData name="Ron Day" userId="71bea91f-bd9c-4f94-aef5-f604890566f0" providerId="ADAL" clId="{32BFCA60-CB4D-436F-A51D-1DA70A679DB3}" dt="2020-06-21T08:27:12.265" v="0" actId="478"/>
        <pc:sldMkLst>
          <pc:docMk/>
          <pc:sldMk cId="715838512" sldId="299"/>
        </pc:sldMkLst>
        <pc:spChg chg="del">
          <ac:chgData name="Ron Day" userId="71bea91f-bd9c-4f94-aef5-f604890566f0" providerId="ADAL" clId="{32BFCA60-CB4D-436F-A51D-1DA70A679DB3}" dt="2020-06-21T08:27:12.265" v="0" actId="478"/>
          <ac:spMkLst>
            <pc:docMk/>
            <pc:sldMk cId="715838512" sldId="299"/>
            <ac:spMk id="6" creationId="{FE754698-5C04-4E78-851E-28044867D195}"/>
          </ac:spMkLst>
        </pc:spChg>
      </pc:sldChg>
      <pc:sldChg chg="modSp mod">
        <pc:chgData name="Ron Day" userId="71bea91f-bd9c-4f94-aef5-f604890566f0" providerId="ADAL" clId="{32BFCA60-CB4D-436F-A51D-1DA70A679DB3}" dt="2020-06-21T08:32:09.973" v="11" actId="20577"/>
        <pc:sldMkLst>
          <pc:docMk/>
          <pc:sldMk cId="1017494649" sldId="302"/>
        </pc:sldMkLst>
        <pc:spChg chg="mod">
          <ac:chgData name="Ron Day" userId="71bea91f-bd9c-4f94-aef5-f604890566f0" providerId="ADAL" clId="{32BFCA60-CB4D-436F-A51D-1DA70A679DB3}" dt="2020-06-21T08:32:09.973" v="11" actId="20577"/>
          <ac:spMkLst>
            <pc:docMk/>
            <pc:sldMk cId="1017494649" sldId="302"/>
            <ac:spMk id="3" creationId="{8B71FF54-2333-41F0-9461-43AEE8C8B9E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C664F-5BEA-48CC-A4D3-EBC57995E737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31057-88E3-4F5F-A3C8-447831ACC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00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31057-88E3-4F5F-A3C8-447831ACC3D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6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60B66D9F-59AA-4CFD-A8B5-CC604C261418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323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4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47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264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508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55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460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734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03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E739DB-1CD2-4982-B0FE-54707C5D3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35" y="0"/>
            <a:ext cx="121703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0B8449-0243-4074-8BE2-918967061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0"/>
            <a:ext cx="10983685" cy="1456267"/>
          </a:xfrm>
        </p:spPr>
        <p:txBody>
          <a:bodyPr>
            <a:normAutofit/>
          </a:bodyPr>
          <a:lstStyle>
            <a:lvl1pPr>
              <a:defRPr sz="4800" b="1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A1FC8-1C09-4202-A05E-8F1BB865F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456267"/>
            <a:ext cx="10983685" cy="5165759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40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rgbClr val="FF0000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82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13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0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65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32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25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13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29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22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B66D9F-59AA-4CFD-A8B5-CC604C261418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859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ulakaz.net/2014/11/27/the-five-biggest-problems-in-mauritiu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g"/><Relationship Id="rId5" Type="http://schemas.openxmlformats.org/officeDocument/2006/relationships/hyperlink" Target="http://cute-pictures.blogspot.com/2011/08/75-free-stock-images-3d-human-character.html" TargetMode="External"/><Relationship Id="rId4" Type="http://schemas.microsoft.com/office/2007/relationships/hdphoto" Target="../media/hdphoto2.wdp"/><Relationship Id="rId9" Type="http://schemas.openxmlformats.org/officeDocument/2006/relationships/hyperlink" Target="http://www.godandscience.org/doctrine/trinity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EE844B-0A48-41BA-8C83-18D11550AC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78" b="94737" l="5402" r="95568">
                        <a14:foregroundMark x1="8310" y1="13573" x2="5402" y2="28532"/>
                        <a14:foregroundMark x1="5402" y1="28532" x2="13296" y2="29917"/>
                        <a14:foregroundMark x1="8310" y1="14681" x2="24238" y2="9418"/>
                        <a14:foregroundMark x1="24238" y1="9418" x2="33518" y2="9972"/>
                        <a14:foregroundMark x1="40859" y1="12188" x2="48753" y2="6925"/>
                        <a14:foregroundMark x1="48753" y1="6925" x2="57341" y2="6094"/>
                        <a14:foregroundMark x1="57341" y1="6094" x2="74654" y2="8310"/>
                        <a14:foregroundMark x1="74654" y1="8310" x2="87535" y2="27701"/>
                        <a14:foregroundMark x1="87535" y1="27701" x2="92244" y2="21607"/>
                        <a14:foregroundMark x1="49446" y1="18837" x2="42659" y2="25762"/>
                        <a14:foregroundMark x1="42659" y1="25762" x2="40166" y2="41274"/>
                        <a14:foregroundMark x1="40166" y1="41274" x2="40305" y2="72299"/>
                        <a14:foregroundMark x1="40305" y1="72299" x2="41413" y2="80332"/>
                        <a14:foregroundMark x1="53601" y1="94183" x2="62327" y2="94737"/>
                        <a14:foregroundMark x1="62327" y1="94737" x2="65651" y2="92798"/>
                        <a14:foregroundMark x1="52632" y1="2493" x2="60249" y2="4986"/>
                        <a14:foregroundMark x1="60249" y1="4986" x2="68283" y2="3324"/>
                        <a14:foregroundMark x1="68283" y1="3324" x2="60388" y2="1662"/>
                        <a14:foregroundMark x1="60388" y1="1662" x2="52632" y2="4155"/>
                        <a14:foregroundMark x1="52632" y1="4155" x2="52632" y2="4432"/>
                        <a14:foregroundMark x1="95568" y1="24654" x2="95568" y2="24654"/>
                      </a14:backgroundRemoval>
                    </a14:imgEffect>
                  </a14:imgLayer>
                </a14:imgProps>
              </a:ext>
            </a:extLst>
          </a:blip>
          <a:srcRect l="11358" t="277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DC997E-91E8-45E5-B29D-7BB363396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29E3F1F7-82C5-44BF-9A2E-4F4DA1D59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FE24DEC4-3935-490A-9B9A-82FDAFBE1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40999-08A6-49CD-96F1-AD05CCF07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6333" y="4851399"/>
            <a:ext cx="4513792" cy="15436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cap="none" dirty="0"/>
              <a:t>The Letter Of James</a:t>
            </a:r>
          </a:p>
          <a:p>
            <a:pPr>
              <a:lnSpc>
                <a:spcPct val="90000"/>
              </a:lnSpc>
            </a:pPr>
            <a:r>
              <a:rPr lang="en-GB" sz="2000" cap="none" dirty="0"/>
              <a:t>8 Challenges produce great faith</a:t>
            </a:r>
          </a:p>
          <a:p>
            <a:pPr>
              <a:lnSpc>
                <a:spcPct val="90000"/>
              </a:lnSpc>
            </a:pPr>
            <a:r>
              <a:rPr lang="en-GB" sz="2000" cap="none" dirty="0"/>
              <a:t>2:14-26</a:t>
            </a:r>
            <a:endParaRPr lang="en-GB" sz="4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80512-9822-4A78-8402-B9F4B767A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6333" y="2032000"/>
            <a:ext cx="4513792" cy="2819398"/>
          </a:xfrm>
        </p:spPr>
        <p:txBody>
          <a:bodyPr>
            <a:normAutofit/>
          </a:bodyPr>
          <a:lstStyle/>
          <a:p>
            <a:r>
              <a:rPr lang="en-GB" b="1" dirty="0"/>
              <a:t>Faith in the Pressure Cooker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153385-0067-47AC-A00C-A183959AA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BA0F6A4-EC3D-4375-8369-A49E77621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08CC9D2-5AE5-4D4A-991A-63FAD7FC0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3562A48-04C8-4BB7-BFCF-B7AA157E0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131643E-A75C-42ED-B1F2-3EFC38081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30D0823-7666-43E4-BABF-0FF80EAB3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17EFD38-C60C-47FB-9ED6-95F9ADE50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E6389FC-4D09-4711-8354-194B1FA58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A9DCEE3-0437-406A-982D-C4FCDBF5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C2FB4E-25B6-4288-9678-80F0A5A29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C45991C-A12F-4FF2-BCB7-EE206CDE4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FCFDFAA-1BD3-44D8-B9BA-666D12A7A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3BCED90-9A4B-4ACD-BEC9-6D36A10D3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F2C3D01-DEF7-4329-A23A-C52039B36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F93DAEB-4AE2-4D1C-A5AD-31F3BBCF6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2459156-1128-46A2-80D8-3CC3CF8A12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FC30E3E-7FEE-47C8-988E-6CDBC4E8A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2514B95-2033-41DE-B4DA-5859CFA3A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10192DC-9396-44CC-9EC7-CA64103C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7A3434C-163A-474C-9A1E-C0575F834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1EC8EF0-1030-4EE1-A9D2-41318351F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C2D3842-C6C1-4129-AB5F-FDE8EF93D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2AABE55-A01B-4E66-AE60-FD6965DA8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D5443D6-B8B7-40A0-A7C2-B9CBD29DCF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91C6E73-4505-42EF-B2C2-0B50FFC5C9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28D720D-6D18-40FA-826B-38A5C856D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27EE5E0-C500-4B7A-B0DD-48FAA6F6FA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5E42D86-C838-4F07-BC43-C2DD34772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2B9C60C-0A6E-4D4A-A0F0-E84D2AEB6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C9DA465-8E22-44EF-B531-94C2D662D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89C6E86-D7FC-40AD-AEBF-AF5C27934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DA234AE-AF17-458E-AA17-53BE56D83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660918D-5E0F-45A9-9FD0-89C5CA62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EB037C6-E924-48EF-A4F4-790C510A0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40141FE-DC47-4AA9-90E7-103F5151F0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07470D1-2E5F-4183-BF28-44DCBBD2A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FDEC70A-D277-486F-A1CC-85AEB6887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C13BAA4-A9CB-4A59-9834-7D1310C90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B1BE7AF-CF4C-49EF-ACE0-5883791ED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2C78C90-96A9-4ECC-9766-72AB4F0E2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10ABB31-0D18-4DCB-B062-564E7536F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7194C73-387B-4358-B0BA-ECA1E857C0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CD1E86B-7922-4B39-A82F-256496F93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B8A26D4-67E3-4523-B093-084F26D01D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65D1457-3E82-4A4F-97DC-15CD6DFFC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D2E2B16-7FF9-4A07-8BDA-C4BF36A6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7D2EB84-4F9A-4C93-99C8-696BF21B1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4E3C0B3-2D77-447B-9E45-010513619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F228495-2087-440A-94A3-4A5DDF9E7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FF25DC1-A788-4DAF-99B2-B961B12DF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5E50650-AC5D-4F3D-B199-B6F4B7622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3CE8F62-78D6-49C0-A23B-5EB2ED97E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203418E-8DE8-4DD9-8605-5198B3939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4435AE3-219D-4D75-B571-053BE7B96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9C1BDBB-87E1-4859-BEAB-508988BC2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91A7E33-C441-4FD9-80D5-1F1FCBAD4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21C4928-A592-4D20-A610-B17CF33CC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E21C953-1D10-493B-9600-F4583FEA3D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9B176B6-0CAB-4B72-9AE3-0ED9C4314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A2D07DA-64DF-4558-A731-76395C4248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D995C63-8837-4236-85A5-47F461981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C568555-5771-4448-ACF6-C46680422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D65886C-2A54-451E-846F-D601007391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B6E7526-C1A6-4B3D-80BB-CD1035662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4A816D2-51DD-4010-A8AB-ACCA64727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BDE9860-8624-4A18-963D-0D7B72F5F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2F8B616-93E7-4D70-BB6D-AFEEB6ABD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865103C-E649-4090-9F77-FA1450BBF9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30B127E-DDF0-43D6-BCF0-A34A129F2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63DEC76-6D7C-4EC9-9479-9BA303084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1046006-1F08-48FC-8C33-1FBCD746B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12BC848-F852-4821-BD39-74F23CB24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40B830F-4B37-432C-9692-37355683E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28E0FD5-DAEC-4B0C-B621-AF398EADB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B8132E2-62A8-4DE4-A739-1E92E44CB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188611A-1619-4045-8F90-A26CEF90F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F955B63-217E-4A90-A91D-BF4C1CEB5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D0A22D7-81E4-45C0-AA4A-F7FE2D2EE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D7859E1-230D-4E63-BE0C-CE9C28F9C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1042F79-8B39-429B-8777-B7A975455BB7}"/>
              </a:ext>
            </a:extLst>
          </p:cNvPr>
          <p:cNvSpPr/>
          <p:nvPr/>
        </p:nvSpPr>
        <p:spPr>
          <a:xfrm>
            <a:off x="20" y="6172201"/>
            <a:ext cx="12191980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lIns="91440" tIns="45720" rIns="91440" bIns="45720">
            <a:normAutofit/>
            <a:scene3d>
              <a:camera prst="isometricOffAxis1Right"/>
              <a:lightRig rig="threePt" dir="t"/>
            </a:scene3d>
          </a:bodyPr>
          <a:lstStyle/>
          <a:p>
            <a:pPr algn="ctr">
              <a:spcAft>
                <a:spcPts val="600"/>
              </a:spcAft>
            </a:pPr>
            <a:r>
              <a:rPr lang="en-US" sz="1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Faith</a:t>
            </a:r>
          </a:p>
        </p:txBody>
      </p:sp>
    </p:spTree>
    <p:extLst>
      <p:ext uri="{BB962C8B-B14F-4D97-AF65-F5344CB8AC3E}">
        <p14:creationId xmlns:p14="http://schemas.microsoft.com/office/powerpoint/2010/main" val="131792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CAAB4-B0F1-4166-95C5-81E8198EF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4C3E1-F694-4BA7-B530-707A1B6884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To faith:</a:t>
            </a:r>
          </a:p>
          <a:p>
            <a:pPr marR="0" lvl="1" rtl="0"/>
            <a:r>
              <a:rPr lang="en-GB" dirty="0"/>
              <a:t>The questioning of motives for what we do and say</a:t>
            </a:r>
          </a:p>
          <a:p>
            <a:pPr marR="0" lvl="1" rtl="0"/>
            <a:r>
              <a:rPr lang="en-GB" dirty="0"/>
              <a:t>The questioning of trust of the Bible</a:t>
            </a:r>
          </a:p>
        </p:txBody>
      </p:sp>
      <p:pic>
        <p:nvPicPr>
          <p:cNvPr id="5" name="Picture 4" descr="A yellow sign&#10;&#10;Description automatically generated">
            <a:extLst>
              <a:ext uri="{FF2B5EF4-FFF2-40B4-BE49-F238E27FC236}">
                <a16:creationId xmlns:a16="http://schemas.microsoft.com/office/drawing/2014/main" id="{6D83815B-15BB-497C-8FA8-A0B7F400A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99098" y="235974"/>
            <a:ext cx="2686425" cy="297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3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917C2-6258-4AA0-9BD1-997662C1F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The question of works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F12CD-65A4-4D27-BD66-D8E5AE688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456267"/>
            <a:ext cx="10983685" cy="5401733"/>
          </a:xfrm>
        </p:spPr>
        <p:txBody>
          <a:bodyPr>
            <a:normAutofit fontScale="55000" lnSpcReduction="20000"/>
          </a:bodyPr>
          <a:lstStyle/>
          <a:p>
            <a:pPr marR="0" lvl="0" rtl="0"/>
            <a:r>
              <a:rPr lang="en-GB" dirty="0"/>
              <a:t>Paul has been preaching ‘salvation through works is impossible’</a:t>
            </a:r>
          </a:p>
          <a:p>
            <a:pPr lvl="1"/>
            <a:r>
              <a:rPr lang="en-GB" dirty="0"/>
              <a:t>James agrees with this in this letter</a:t>
            </a:r>
          </a:p>
          <a:p>
            <a:pPr marR="0" lvl="0" rtl="0"/>
            <a:r>
              <a:rPr lang="en-GB" dirty="0"/>
              <a:t>Paul has been saying ‘faith is a gift from God’ (</a:t>
            </a:r>
            <a:r>
              <a:rPr lang="en-GB" dirty="0" err="1"/>
              <a:t>Eph</a:t>
            </a:r>
            <a:r>
              <a:rPr lang="en-GB" dirty="0"/>
              <a:t> 2:8)</a:t>
            </a:r>
          </a:p>
          <a:p>
            <a:pPr marR="0" lvl="1" rtl="0"/>
            <a:r>
              <a:rPr lang="en-GB" dirty="0"/>
              <a:t>So does James (2:5)</a:t>
            </a:r>
          </a:p>
          <a:p>
            <a:pPr marR="0" lvl="0" rtl="0"/>
            <a:r>
              <a:rPr lang="en-GB" dirty="0"/>
              <a:t>Paul has been telling converts ‘faith is a common mark of all Christians’ (Gal 3:26)</a:t>
            </a:r>
          </a:p>
          <a:p>
            <a:pPr marR="0" lvl="1" rtl="0"/>
            <a:r>
              <a:rPr lang="en-GB" dirty="0"/>
              <a:t>So has James (2:1)</a:t>
            </a:r>
          </a:p>
          <a:p>
            <a:pPr marR="0" lvl="0" rtl="0"/>
            <a:r>
              <a:rPr lang="en-GB" dirty="0"/>
              <a:t>Paul has been writing that faith is the continuing reality that runs through all our Christian experiences (1Tim 6:12)</a:t>
            </a:r>
          </a:p>
          <a:p>
            <a:pPr marR="0" lvl="1" rtl="0"/>
            <a:r>
              <a:rPr lang="en-GB" dirty="0"/>
              <a:t>So has James (2:22)</a:t>
            </a:r>
          </a:p>
          <a:p>
            <a:pPr marR="0" lvl="0" rtl="0"/>
            <a:r>
              <a:rPr lang="en-GB" dirty="0"/>
              <a:t>Paul has been teaching that faith is the root from which good works grow (Tit 3:8)</a:t>
            </a:r>
          </a:p>
          <a:p>
            <a:pPr marR="0" lvl="1" rtl="0"/>
            <a:r>
              <a:rPr lang="en-GB" dirty="0"/>
              <a:t>So does James (2:22)</a:t>
            </a:r>
          </a:p>
          <a:p>
            <a:pPr marR="0" lvl="0" rtl="0"/>
            <a:r>
              <a:rPr lang="en-GB" dirty="0"/>
              <a:t>Paul has been preaching ‘Salvation by Faith Alone’</a:t>
            </a:r>
          </a:p>
          <a:p>
            <a:pPr marR="0" lvl="1" rtl="0"/>
            <a:r>
              <a:rPr lang="en-GB" dirty="0"/>
              <a:t>Something that James fundamentally agrees with</a:t>
            </a:r>
          </a:p>
        </p:txBody>
      </p:sp>
    </p:spTree>
    <p:extLst>
      <p:ext uri="{BB962C8B-B14F-4D97-AF65-F5344CB8AC3E}">
        <p14:creationId xmlns:p14="http://schemas.microsoft.com/office/powerpoint/2010/main" val="311359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5D70C-5B52-411B-9AD5-DFBFFC98A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challenge has a context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1FF54-2333-41F0-9461-43AEE8C8B9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R="0" lvl="0" rtl="0"/>
            <a:r>
              <a:rPr lang="en-GB" dirty="0"/>
              <a:t>James is writing to Christians and seeing an error creeping in</a:t>
            </a:r>
          </a:p>
          <a:p>
            <a:pPr marR="0" lvl="1" rtl="0"/>
            <a:r>
              <a:rPr lang="en-GB" dirty="0"/>
              <a:t>Faith without obedience to the leading of the Spirit</a:t>
            </a:r>
          </a:p>
          <a:p>
            <a:pPr marR="0" lvl="0" rtl="0"/>
            <a:r>
              <a:rPr lang="en-GB" dirty="0"/>
              <a:t>The definition of ‘faith’ that James is using is the classic one from his own background and the one Jesus used</a:t>
            </a:r>
          </a:p>
          <a:p>
            <a:pPr marR="0" lvl="1" rtl="0"/>
            <a:r>
              <a:rPr lang="en-GB" dirty="0"/>
              <a:t>‘Beliefs demonstrated through action’</a:t>
            </a:r>
          </a:p>
          <a:p>
            <a:pPr marR="0" lvl="2" rtl="0"/>
            <a:r>
              <a:rPr lang="en-GB" dirty="0"/>
              <a:t>Not universally held by those outside Judaism</a:t>
            </a:r>
          </a:p>
        </p:txBody>
      </p:sp>
    </p:spTree>
    <p:extLst>
      <p:ext uri="{BB962C8B-B14F-4D97-AF65-F5344CB8AC3E}">
        <p14:creationId xmlns:p14="http://schemas.microsoft.com/office/powerpoint/2010/main" val="1017494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45A0F-A242-43AF-8F88-37C0DC378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Faith defined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32D35-719E-43DE-BFAD-6BCA3AD74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165123"/>
            <a:ext cx="10983685" cy="5692877"/>
          </a:xfrm>
        </p:spPr>
        <p:txBody>
          <a:bodyPr>
            <a:normAutofit fontScale="62500" lnSpcReduction="20000"/>
          </a:bodyPr>
          <a:lstStyle/>
          <a:p>
            <a:pPr marR="0" lvl="0" rtl="0"/>
            <a:r>
              <a:rPr lang="en-GB" dirty="0"/>
              <a:t>Belief alone is ineffectual to people</a:t>
            </a:r>
          </a:p>
          <a:p>
            <a:pPr marR="0" lvl="2" rtl="0"/>
            <a:r>
              <a:rPr lang="en-GB" dirty="0"/>
              <a:t>The hungry are sent away unfed</a:t>
            </a:r>
          </a:p>
          <a:p>
            <a:pPr marR="0" lvl="1" rtl="0"/>
            <a:r>
              <a:rPr lang="en-GB" dirty="0"/>
              <a:t>Summary ‘faith without works is dead’ (17)</a:t>
            </a:r>
          </a:p>
          <a:p>
            <a:pPr marR="0" lvl="0" rtl="0"/>
            <a:r>
              <a:rPr lang="en-GB" dirty="0"/>
              <a:t>Belief alone is ineffectual to God</a:t>
            </a:r>
          </a:p>
          <a:p>
            <a:pPr marR="0" lvl="2" rtl="0"/>
            <a:r>
              <a:rPr lang="en-GB" dirty="0"/>
              <a:t>It gives no peace with God</a:t>
            </a:r>
          </a:p>
          <a:p>
            <a:pPr marR="0" lvl="1" rtl="0"/>
            <a:r>
              <a:rPr lang="en-GB" dirty="0"/>
              <a:t>Summary ‘faith without validating works is barren’ (20)</a:t>
            </a:r>
          </a:p>
          <a:p>
            <a:pPr marR="0" lvl="0" rtl="0"/>
            <a:r>
              <a:rPr lang="en-GB" dirty="0"/>
              <a:t>Genuine faith is effectual to God</a:t>
            </a:r>
          </a:p>
          <a:p>
            <a:pPr marR="0" lvl="2" rtl="0"/>
            <a:r>
              <a:rPr lang="en-GB" dirty="0"/>
              <a:t>You hear the Spirit of God and you act on it</a:t>
            </a:r>
          </a:p>
          <a:p>
            <a:pPr marR="0" lvl="1" rtl="0"/>
            <a:r>
              <a:rPr lang="en-GB" dirty="0"/>
              <a:t>Summary ‘works of obedience to God’s will provide evidence for faith’ (24)</a:t>
            </a:r>
          </a:p>
          <a:p>
            <a:pPr marR="0" lvl="0" rtl="0"/>
            <a:r>
              <a:rPr lang="en-GB" dirty="0"/>
              <a:t>Genuine faith in effectual to people</a:t>
            </a:r>
          </a:p>
          <a:p>
            <a:pPr marR="0" lvl="2" rtl="0"/>
            <a:r>
              <a:rPr lang="en-GB" dirty="0"/>
              <a:t>It shows itself in compassion</a:t>
            </a:r>
          </a:p>
          <a:p>
            <a:pPr marR="0" lvl="1" rtl="0"/>
            <a:r>
              <a:rPr lang="en-GB" dirty="0"/>
              <a:t>Summary ‘works show faith to be a living entity’ (26)</a:t>
            </a:r>
          </a:p>
        </p:txBody>
      </p:sp>
    </p:spTree>
    <p:extLst>
      <p:ext uri="{BB962C8B-B14F-4D97-AF65-F5344CB8AC3E}">
        <p14:creationId xmlns:p14="http://schemas.microsoft.com/office/powerpoint/2010/main" val="967534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9EDA6-53CD-4138-A0C7-D4FB98F31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wants you to understand ‘faith’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F0277-FF0B-498F-A2A2-AF9A0C19E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Faith transforms </a:t>
            </a:r>
            <a:r>
              <a:rPr lang="en-GB" dirty="0">
                <a:solidFill>
                  <a:srgbClr val="FF0000"/>
                </a:solidFill>
              </a:rPr>
              <a:t>EVERYTHING</a:t>
            </a:r>
          </a:p>
          <a:p>
            <a:pPr marR="0" lvl="0" rtl="0"/>
            <a:r>
              <a:rPr lang="en-GB" dirty="0"/>
              <a:t>‘Works’ are your expression of faith</a:t>
            </a:r>
          </a:p>
          <a:p>
            <a:pPr marR="0" lvl="1" rtl="0"/>
            <a:r>
              <a:rPr lang="en-GB" dirty="0"/>
              <a:t>They</a:t>
            </a:r>
            <a:r>
              <a:rPr lang="en-GB" baseline="0" dirty="0"/>
              <a:t> are</a:t>
            </a:r>
            <a:r>
              <a:rPr lang="en-GB" dirty="0"/>
              <a:t> the overflow of my belief that Christ died and rose and will return for me</a:t>
            </a:r>
          </a:p>
          <a:p>
            <a:pPr marR="0" lvl="1" rtl="0"/>
            <a:r>
              <a:rPr lang="en-GB" dirty="0"/>
              <a:t>They are the outcome of me being loved and accepted by God</a:t>
            </a:r>
          </a:p>
        </p:txBody>
      </p:sp>
    </p:spTree>
    <p:extLst>
      <p:ext uri="{BB962C8B-B14F-4D97-AF65-F5344CB8AC3E}">
        <p14:creationId xmlns:p14="http://schemas.microsoft.com/office/powerpoint/2010/main" val="1133364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9D287-8E2D-45F4-AF5C-1901CE68C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Faith overflowing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56BAE-9AA4-43A4-8B4F-D995B2F76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456267"/>
            <a:ext cx="10983685" cy="5401733"/>
          </a:xfrm>
        </p:spPr>
        <p:txBody>
          <a:bodyPr>
            <a:normAutofit fontScale="92500" lnSpcReduction="10000"/>
          </a:bodyPr>
          <a:lstStyle/>
          <a:p>
            <a:pPr marR="0" lvl="0" rtl="0"/>
            <a:r>
              <a:rPr lang="en-GB" dirty="0"/>
              <a:t>The outworking of your faith is seen through your ‘religion’</a:t>
            </a:r>
          </a:p>
          <a:p>
            <a:pPr marR="0" lvl="1" rtl="0"/>
            <a:r>
              <a:rPr lang="en-GB" dirty="0"/>
              <a:t>Your ‘religion’ (1:26) is seen in</a:t>
            </a:r>
          </a:p>
          <a:p>
            <a:pPr marR="0" lvl="2" rtl="0"/>
            <a:r>
              <a:rPr lang="en-GB" dirty="0"/>
              <a:t>How you control your tongue (1:26)</a:t>
            </a:r>
          </a:p>
          <a:p>
            <a:pPr marR="0" lvl="2" rtl="0"/>
            <a:r>
              <a:rPr lang="en-GB" dirty="0"/>
              <a:t>How you treat the poor (1:27)</a:t>
            </a:r>
          </a:p>
          <a:p>
            <a:pPr marR="0" lvl="2" rtl="0"/>
            <a:r>
              <a:rPr lang="en-GB" dirty="0"/>
              <a:t>Your personal holiness in not blending with the world (1:27)</a:t>
            </a:r>
          </a:p>
          <a:p>
            <a:pPr marR="0" lvl="0" rtl="0"/>
            <a:r>
              <a:rPr lang="en-GB" dirty="0"/>
              <a:t>The inworking of your faith is seen in your interactions with God and with people</a:t>
            </a:r>
          </a:p>
        </p:txBody>
      </p:sp>
    </p:spTree>
    <p:extLst>
      <p:ext uri="{BB962C8B-B14F-4D97-AF65-F5344CB8AC3E}">
        <p14:creationId xmlns:p14="http://schemas.microsoft.com/office/powerpoint/2010/main" val="33854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F611F-83F9-4973-BE01-305587A1E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38434-A6A1-4A44-9A29-7F18AAC5B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70FAE7B8-5046-4D5D-BA3D-D38E8842D6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15" b="89911" l="10000" r="90000">
                        <a14:foregroundMark x1="49313" y1="8315" x2="47750" y2="8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3337" r="40780"/>
          <a:stretch/>
        </p:blipFill>
        <p:spPr>
          <a:xfrm>
            <a:off x="4236477" y="1002157"/>
            <a:ext cx="2856701" cy="6222104"/>
          </a:xfrm>
          <a:prstGeom prst="rect">
            <a:avLst/>
          </a:prstGeom>
        </p:spPr>
      </p:pic>
      <p:pic>
        <p:nvPicPr>
          <p:cNvPr id="8" name="Picture 7" descr="A picture containing holding, front, sitting, black&#10;&#10;Description automatically generated">
            <a:extLst>
              <a:ext uri="{FF2B5EF4-FFF2-40B4-BE49-F238E27FC236}">
                <a16:creationId xmlns:a16="http://schemas.microsoft.com/office/drawing/2014/main" id="{78D67F02-20FB-4769-8886-8292A35D5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2305057"/>
            <a:ext cx="2856701" cy="2309474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C2F2686F-9A88-4974-8967-EA160404A8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00" b="99778" l="0" r="96588">
                        <a14:foregroundMark x1="36461" y1="11778" x2="52878" y2="45111"/>
                        <a14:foregroundMark x1="52878" y1="45111" x2="82942" y2="69778"/>
                        <a14:foregroundMark x1="82942" y1="69778" x2="87420" y2="87778"/>
                        <a14:foregroundMark x1="87420" y1="87778" x2="67804" y2="80889"/>
                        <a14:foregroundMark x1="67804" y1="80889" x2="17910" y2="92000"/>
                        <a14:foregroundMark x1="17910" y1="92000" x2="8102" y2="77778"/>
                        <a14:foregroundMark x1="8102" y1="77778" x2="10235" y2="63778"/>
                        <a14:foregroundMark x1="34542" y1="16000" x2="28998" y2="23556"/>
                        <a14:foregroundMark x1="31130" y1="20222" x2="19190" y2="50889"/>
                        <a14:foregroundMark x1="19190" y1="50889" x2="7036" y2="62444"/>
                        <a14:foregroundMark x1="7036" y1="62444" x2="0" y2="79333"/>
                        <a14:foregroundMark x1="37100" y1="16667" x2="59701" y2="20222"/>
                        <a14:foregroundMark x1="59701" y1="20222" x2="65245" y2="37778"/>
                        <a14:foregroundMark x1="65245" y1="37778" x2="60981" y2="57333"/>
                        <a14:foregroundMark x1="60981" y1="57333" x2="80384" y2="63556"/>
                        <a14:foregroundMark x1="80384" y1="63556" x2="84648" y2="80000"/>
                        <a14:foregroundMark x1="84648" y1="80000" x2="26013" y2="79111"/>
                        <a14:foregroundMark x1="26013" y1="79111" x2="33262" y2="60889"/>
                        <a14:foregroundMark x1="33262" y1="60889" x2="57783" y2="30889"/>
                        <a14:foregroundMark x1="57783" y1="30889" x2="40299" y2="25556"/>
                        <a14:foregroundMark x1="40299" y1="25556" x2="50959" y2="11556"/>
                        <a14:foregroundMark x1="50959" y1="11556" x2="51386" y2="2444"/>
                        <a14:foregroundMark x1="43923" y1="62444" x2="58849" y2="60889"/>
                        <a14:foregroundMark x1="54158" y1="88444" x2="38593" y2="95556"/>
                        <a14:foregroundMark x1="38593" y1="95556" x2="19403" y2="95556"/>
                        <a14:foregroundMark x1="19403" y1="95556" x2="37527" y2="99778"/>
                        <a14:foregroundMark x1="37527" y1="99778" x2="49254" y2="89111"/>
                        <a14:foregroundMark x1="49254" y1="89111" x2="49254" y2="89111"/>
                        <a14:foregroundMark x1="89979" y1="60889" x2="96588" y2="76222"/>
                        <a14:foregroundMark x1="96588" y1="76222" x2="92324" y2="92444"/>
                        <a14:foregroundMark x1="92324" y1="92444" x2="81023" y2="96889"/>
                        <a14:foregroundMark x1="96588" y1="75778" x2="96588" y2="90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082128" y="2226067"/>
            <a:ext cx="3109872" cy="2983886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8EE312C8-F1CC-4948-9AA9-A74584100A9D}"/>
              </a:ext>
            </a:extLst>
          </p:cNvPr>
          <p:cNvSpPr/>
          <p:nvPr/>
        </p:nvSpPr>
        <p:spPr>
          <a:xfrm>
            <a:off x="6592120" y="3864570"/>
            <a:ext cx="1462609" cy="824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Belief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03088D0-6894-4657-A6EF-BA06961A8E82}"/>
              </a:ext>
            </a:extLst>
          </p:cNvPr>
          <p:cNvSpPr/>
          <p:nvPr/>
        </p:nvSpPr>
        <p:spPr>
          <a:xfrm flipH="1">
            <a:off x="3423307" y="3778403"/>
            <a:ext cx="1462609" cy="824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Belief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26BB4C0-434C-4CBA-AEE6-C82ACFC4CFAA}"/>
              </a:ext>
            </a:extLst>
          </p:cNvPr>
          <p:cNvSpPr/>
          <p:nvPr/>
        </p:nvSpPr>
        <p:spPr>
          <a:xfrm>
            <a:off x="6623130" y="2538956"/>
            <a:ext cx="3471845" cy="8900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Faith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A106FBC-3157-4FB0-A267-925556A0BF1E}"/>
              </a:ext>
            </a:extLst>
          </p:cNvPr>
          <p:cNvSpPr/>
          <p:nvPr/>
        </p:nvSpPr>
        <p:spPr>
          <a:xfrm flipH="1">
            <a:off x="2427653" y="2458424"/>
            <a:ext cx="2386654" cy="8900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Faith</a:t>
            </a:r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D3B294CF-E349-4E4E-BE1E-08249320DF49}"/>
              </a:ext>
            </a:extLst>
          </p:cNvPr>
          <p:cNvSpPr/>
          <p:nvPr/>
        </p:nvSpPr>
        <p:spPr>
          <a:xfrm>
            <a:off x="2427653" y="3204875"/>
            <a:ext cx="1645093" cy="193564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C4D08850-3526-45E9-9291-A789F368000D}"/>
              </a:ext>
            </a:extLst>
          </p:cNvPr>
          <p:cNvSpPr/>
          <p:nvPr/>
        </p:nvSpPr>
        <p:spPr>
          <a:xfrm>
            <a:off x="7437035" y="3308756"/>
            <a:ext cx="1645093" cy="193564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7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042F9-2548-4EC3-8320-04A243293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Challenge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42BEF-F4BF-49F9-AAB9-C60C191AFF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GB" dirty="0"/>
              <a:t>Let your faith shine through engaging with God and with people</a:t>
            </a:r>
          </a:p>
          <a:p>
            <a:pPr lvl="1"/>
            <a:r>
              <a:rPr lang="en-GB" baseline="0" dirty="0"/>
              <a:t>Gratitude, Kindness and </a:t>
            </a:r>
            <a:r>
              <a:rPr lang="en-GB" sz="7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</a:p>
          <a:p>
            <a:pPr marR="0" lvl="1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2622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B7E4770CEB74E89C35A83EC60864B" ma:contentTypeVersion="11" ma:contentTypeDescription="Create a new document." ma:contentTypeScope="" ma:versionID="b79287c30e63b5c38d4ca27f0b177624">
  <xsd:schema xmlns:xsd="http://www.w3.org/2001/XMLSchema" xmlns:xs="http://www.w3.org/2001/XMLSchema" xmlns:p="http://schemas.microsoft.com/office/2006/metadata/properties" xmlns:ns2="017a7a6c-9d6d-4da9-96c6-a7ac3f4dbe24" xmlns:ns3="a21c5093-fd84-4293-8bbb-ab83699aa8dc" targetNamespace="http://schemas.microsoft.com/office/2006/metadata/properties" ma:root="true" ma:fieldsID="371326fb25ce99b7cfe2ef19b04ac1e8" ns2:_="" ns3:_="">
    <xsd:import namespace="017a7a6c-9d6d-4da9-96c6-a7ac3f4dbe24"/>
    <xsd:import namespace="a21c5093-fd84-4293-8bbb-ab83699aa8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Sunday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7a7a6c-9d6d-4da9-96c6-a7ac3f4dbe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Sunday" ma:index="15" nillable="true" ma:displayName="Sunday" ma:format="DateOnly" ma:internalName="Sunday">
      <xsd:simpleType>
        <xsd:restriction base="dms:DateTim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c5093-fd84-4293-8bbb-ab83699aa8d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nday xmlns="017a7a6c-9d6d-4da9-96c6-a7ac3f4dbe2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1AE988-00CF-4338-BCA3-ABFCC59E1F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7a7a6c-9d6d-4da9-96c6-a7ac3f4dbe24"/>
    <ds:schemaRef ds:uri="a21c5093-fd84-4293-8bbb-ab83699aa8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77E1F6-EE83-4C73-B02F-41E14BA38927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017a7a6c-9d6d-4da9-96c6-a7ac3f4dbe24"/>
    <ds:schemaRef ds:uri="http://schemas.openxmlformats.org/package/2006/metadata/core-properties"/>
    <ds:schemaRef ds:uri="a21c5093-fd84-4293-8bbb-ab83699aa8d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D33CFF5-6BE1-4257-8152-E6466A66E8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2032</TotalTime>
  <Words>478</Words>
  <Application>Microsoft Office PowerPoint</Application>
  <PresentationFormat>Widescreen</PresentationFormat>
  <Paragraphs>61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Celestial</vt:lpstr>
      <vt:lpstr>Faith in the Pressure Cooker</vt:lpstr>
      <vt:lpstr>Challenges</vt:lpstr>
      <vt:lpstr>The question of works</vt:lpstr>
      <vt:lpstr>The challenge has a context</vt:lpstr>
      <vt:lpstr>Faith defined</vt:lpstr>
      <vt:lpstr>God wants you to understand ‘faith’</vt:lpstr>
      <vt:lpstr>Faith overflowing</vt:lpstr>
      <vt:lpstr>PowerPoint Presentation</vt:lpstr>
      <vt:lpstr>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 in the Pressure Cooker</dc:title>
  <dc:creator>Ron Day</dc:creator>
  <cp:lastModifiedBy>Ron Day</cp:lastModifiedBy>
  <cp:revision>50</cp:revision>
  <dcterms:created xsi:type="dcterms:W3CDTF">2020-05-02T08:57:44Z</dcterms:created>
  <dcterms:modified xsi:type="dcterms:W3CDTF">2020-06-21T08:39:06Z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0x010100ECFB7E4770CEB74E89C35A83EC60864B</vt:lpwstr>
  </property>
</Properties>
</file>