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21" r:id="rId5"/>
    <p:sldId id="327" r:id="rId6"/>
    <p:sldId id="363" r:id="rId7"/>
    <p:sldId id="364" r:id="rId8"/>
    <p:sldId id="365" r:id="rId9"/>
    <p:sldId id="366" r:id="rId10"/>
    <p:sldId id="354" r:id="rId11"/>
    <p:sldId id="361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howGuides="1">
      <p:cViewPr varScale="1">
        <p:scale>
          <a:sx n="50" d="100"/>
          <a:sy n="50" d="100"/>
        </p:scale>
        <p:origin x="72" y="6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D5BF53-2473-4218-A64E-A2C42E22C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49396-03E1-4989-8390-D3A960EAEBE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09B8CAE9-8ED5-4295-80A4-9518A89F5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D8F0634-EB10-461E-8923-80022FE1D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1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4" y="2166365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8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96251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274638"/>
            <a:ext cx="2401754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1" y="274638"/>
            <a:ext cx="797121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5"/>
            <a:ext cx="2742482" cy="365125"/>
          </a:xfrm>
        </p:spPr>
        <p:txBody>
          <a:bodyPr/>
          <a:lstStyle/>
          <a:p>
            <a:fld id="{03F41C87-7AD9-4845-A077-840E4A0F3F06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2" y="6422855"/>
            <a:ext cx="42785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6" y="6422855"/>
            <a:ext cx="879530" cy="365125"/>
          </a:xfrm>
        </p:spPr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6AEC-CE13-485B-A9D1-6A57BB63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F3FD3-9685-4503-A389-32FF07BEC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91EC-ECFD-4EAA-9F56-04C2471C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B949-284F-4CEA-8119-3D219AD95F9D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D27A1-F944-4821-88BB-36539CB1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95D04-FBE8-45BF-8C81-948C44D5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54D-74FF-4AE6-A01E-88FD93A60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2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9" y="284176"/>
            <a:ext cx="12071076" cy="15087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4" y="2011680"/>
            <a:ext cx="11665296" cy="472968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2800">
                <a:solidFill>
                  <a:schemeClr val="accent3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2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4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8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4" y="4010335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solidFill>
                  <a:schemeClr val="tx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6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30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768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694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694" y="2656566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607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607" y="2656564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3" y="2120054"/>
            <a:ext cx="6124885" cy="4114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994" y="2147487"/>
            <a:ext cx="3199567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826" y="2211494"/>
            <a:ext cx="6124885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9">
                <a:solidFill>
                  <a:schemeClr val="tx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659" y="2150621"/>
            <a:ext cx="3199567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6" y="2011680"/>
            <a:ext cx="978153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53" y="6422855"/>
            <a:ext cx="300011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014" y="6422855"/>
            <a:ext cx="504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6151" y="6422855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999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7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3988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868419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215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3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511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6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ommons.wikimedia.org/wiki/File:Latin_cross_gold.pn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etterhealthwhileaging.net/author/leslie-kernisan-md-mph/page/2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ommons.wikimedia.org/wiki/File:Latin_cross_gold.png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A189E9D-1AA3-42D3-A89F-A5C1E7A9F2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1828800"/>
            <a:ext cx="12188824" cy="2895600"/>
          </a:xfrm>
        </p:spPr>
        <p:txBody>
          <a:bodyPr>
            <a:normAutofit/>
          </a:bodyPr>
          <a:lstStyle/>
          <a:p>
            <a:r>
              <a:rPr lang="en-GB" altLang="en-US" sz="4800" dirty="0"/>
              <a:t>Future Church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17A6020-C53E-4B8E-AB8F-09FBFBA831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9796" y="3996251"/>
            <a:ext cx="10657183" cy="1309255"/>
          </a:xfrm>
        </p:spPr>
        <p:txBody>
          <a:bodyPr>
            <a:normAutofit/>
          </a:bodyPr>
          <a:lstStyle/>
          <a:p>
            <a:r>
              <a:rPr lang="en-GB" altLang="en-US" sz="4400" dirty="0"/>
              <a:t>5: A more considerate people</a:t>
            </a:r>
            <a:br>
              <a:rPr lang="en-GB" altLang="en-US" sz="4400" dirty="0"/>
            </a:br>
            <a:r>
              <a:rPr lang="en-GB" altLang="en-US" sz="4400" dirty="0"/>
              <a:t>1 Timothy 5</a:t>
            </a:r>
          </a:p>
        </p:txBody>
      </p:sp>
    </p:spTree>
    <p:extLst>
      <p:ext uri="{BB962C8B-B14F-4D97-AF65-F5344CB8AC3E}">
        <p14:creationId xmlns:p14="http://schemas.microsoft.com/office/powerpoint/2010/main" val="12223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687596" y="2558678"/>
            <a:ext cx="8256405" cy="4416687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89756" y="228599"/>
            <a:ext cx="11999069" cy="1576541"/>
          </a:xfrm>
        </p:spPr>
        <p:txBody>
          <a:bodyPr>
            <a:normAutofit/>
          </a:bodyPr>
          <a:lstStyle/>
          <a:p>
            <a:r>
              <a:rPr lang="en-US" sz="4000" dirty="0"/>
              <a:t>The church in the future will not be the same!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7524" y="3845153"/>
            <a:ext cx="1523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loving community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656325" y="4767022"/>
            <a:ext cx="683567" cy="710400"/>
            <a:chOff x="6453494" y="2317132"/>
            <a:chExt cx="1969724" cy="2047043"/>
          </a:xfrm>
        </p:grpSpPr>
        <p:sp>
          <p:nvSpPr>
            <p:cNvPr id="40" name="Oval 39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812170" y="4535604"/>
            <a:ext cx="683567" cy="710400"/>
            <a:chOff x="6453494" y="2317132"/>
            <a:chExt cx="1969724" cy="2047043"/>
          </a:xfrm>
        </p:grpSpPr>
        <p:sp>
          <p:nvSpPr>
            <p:cNvPr id="45" name="Oval 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165395" y="4246652"/>
            <a:ext cx="683567" cy="710400"/>
            <a:chOff x="6453494" y="2317132"/>
            <a:chExt cx="1969724" cy="2047043"/>
          </a:xfrm>
        </p:grpSpPr>
        <p:sp>
          <p:nvSpPr>
            <p:cNvPr id="73" name="Oval 72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 rot="21109716">
            <a:off x="2077272" y="5611744"/>
            <a:ext cx="6909861" cy="304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3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13F5A-90AE-4E94-AF9D-E878E9A21858}"/>
              </a:ext>
            </a:extLst>
          </p:cNvPr>
          <p:cNvSpPr txBox="1"/>
          <p:nvPr/>
        </p:nvSpPr>
        <p:spPr>
          <a:xfrm>
            <a:off x="2377070" y="3413308"/>
            <a:ext cx="159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worshipful community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1A3C26-9E95-4934-9A40-9C81ACEAE994}"/>
              </a:ext>
            </a:extLst>
          </p:cNvPr>
          <p:cNvSpPr txBox="1"/>
          <p:nvPr/>
        </p:nvSpPr>
        <p:spPr>
          <a:xfrm>
            <a:off x="3801914" y="2988552"/>
            <a:ext cx="1463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aspiring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78AE2-6B01-47B9-B068-FC3972598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" y="4868094"/>
            <a:ext cx="1335366" cy="13704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B49875A-49C8-49DD-BA66-33B2ED5AA699}"/>
              </a:ext>
            </a:extLst>
          </p:cNvPr>
          <p:cNvSpPr txBox="1"/>
          <p:nvPr/>
        </p:nvSpPr>
        <p:spPr>
          <a:xfrm>
            <a:off x="38065" y="6249115"/>
            <a:ext cx="152389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7CFDD12-3746-4F30-A9DA-CC45A339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73" y="2169196"/>
            <a:ext cx="1955422" cy="200675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28382F-3960-44C0-8C50-637D3A94D652}"/>
              </a:ext>
            </a:extLst>
          </p:cNvPr>
          <p:cNvSpPr txBox="1"/>
          <p:nvPr/>
        </p:nvSpPr>
        <p:spPr>
          <a:xfrm>
            <a:off x="10139559" y="4265597"/>
            <a:ext cx="1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 with Jesus as 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9F4BB-AE30-40E5-85E7-5FD901F61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70594" y="2010540"/>
            <a:ext cx="1231380" cy="154465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ADBD8CC-D562-408B-9A52-55611EB4FFD1}"/>
              </a:ext>
            </a:extLst>
          </p:cNvPr>
          <p:cNvGrpSpPr>
            <a:grpSpLocks noChangeAspect="1"/>
          </p:cNvGrpSpPr>
          <p:nvPr/>
        </p:nvGrpSpPr>
        <p:grpSpPr>
          <a:xfrm>
            <a:off x="5451946" y="3915319"/>
            <a:ext cx="683567" cy="710400"/>
            <a:chOff x="6453494" y="2317132"/>
            <a:chExt cx="1969724" cy="204704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412541-A999-4D8E-AB32-BBC1AAC81CF3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3630B0F-8D18-41E1-8EC7-81DE528A5EB6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444F9DE-989A-451B-A8B8-981F7FD64CF9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158C652-045B-4351-9EEB-C27B56845E0F}"/>
              </a:ext>
            </a:extLst>
          </p:cNvPr>
          <p:cNvSpPr txBox="1"/>
          <p:nvPr/>
        </p:nvSpPr>
        <p:spPr>
          <a:xfrm>
            <a:off x="5019783" y="2563796"/>
            <a:ext cx="1547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appreciative community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AB9B07-CA4C-4EC6-B10F-CF35E9D77CC7}"/>
              </a:ext>
            </a:extLst>
          </p:cNvPr>
          <p:cNvSpPr txBox="1"/>
          <p:nvPr/>
        </p:nvSpPr>
        <p:spPr>
          <a:xfrm>
            <a:off x="6589966" y="2334789"/>
            <a:ext cx="1578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considerate community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9D1554-C540-4E7B-BAF7-33D8F2FC9027}"/>
              </a:ext>
            </a:extLst>
          </p:cNvPr>
          <p:cNvGrpSpPr>
            <a:grpSpLocks noChangeAspect="1"/>
          </p:cNvGrpSpPr>
          <p:nvPr/>
        </p:nvGrpSpPr>
        <p:grpSpPr>
          <a:xfrm>
            <a:off x="7037284" y="3564682"/>
            <a:ext cx="683567" cy="710400"/>
            <a:chOff x="6453494" y="2317132"/>
            <a:chExt cx="1969724" cy="204704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DF550E9-5C13-4E26-AEDD-232DBB0862CB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8BF105B-CC2A-49F0-BF04-48B05ED77E2B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95D5A6-BE0B-4365-9558-7C23F1A0318C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F95405B-B02A-4F32-90E6-2945632F0C30}"/>
              </a:ext>
            </a:extLst>
          </p:cNvPr>
          <p:cNvSpPr txBox="1"/>
          <p:nvPr/>
        </p:nvSpPr>
        <p:spPr>
          <a:xfrm>
            <a:off x="1124673" y="3245808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E1C631-6CF3-452C-9C1F-23AAF98F2A17}"/>
              </a:ext>
            </a:extLst>
          </p:cNvPr>
          <p:cNvSpPr txBox="1"/>
          <p:nvPr/>
        </p:nvSpPr>
        <p:spPr>
          <a:xfrm>
            <a:off x="2346918" y="2948960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38CBCB-AD86-4973-9205-EF8AB0ED5A33}"/>
              </a:ext>
            </a:extLst>
          </p:cNvPr>
          <p:cNvSpPr txBox="1"/>
          <p:nvPr/>
        </p:nvSpPr>
        <p:spPr>
          <a:xfrm>
            <a:off x="3648901" y="2567778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B63E48-F1F4-4E64-8C60-AA2F190558BC}"/>
              </a:ext>
            </a:extLst>
          </p:cNvPr>
          <p:cNvSpPr txBox="1"/>
          <p:nvPr/>
        </p:nvSpPr>
        <p:spPr>
          <a:xfrm>
            <a:off x="4983784" y="2171452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BD3FF7-01C3-41EB-BDA5-1D3924C1FFC6}"/>
              </a:ext>
            </a:extLst>
          </p:cNvPr>
          <p:cNvSpPr txBox="1"/>
          <p:nvPr/>
        </p:nvSpPr>
        <p:spPr>
          <a:xfrm>
            <a:off x="6648759" y="1948658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5</a:t>
            </a:r>
          </a:p>
        </p:txBody>
      </p:sp>
      <p:sp>
        <p:nvSpPr>
          <p:cNvPr id="2" name="Star: 4 Points 1">
            <a:extLst>
              <a:ext uri="{FF2B5EF4-FFF2-40B4-BE49-F238E27FC236}">
                <a16:creationId xmlns:a16="http://schemas.microsoft.com/office/drawing/2014/main" id="{681BD428-2F68-473C-9903-ADA534A23FF0}"/>
              </a:ext>
            </a:extLst>
          </p:cNvPr>
          <p:cNvSpPr/>
          <p:nvPr/>
        </p:nvSpPr>
        <p:spPr>
          <a:xfrm>
            <a:off x="6111784" y="3353778"/>
            <a:ext cx="914400" cy="914400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GB" b="1">
              <a:ln/>
              <a:solidFill>
                <a:schemeClr val="accent3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A607E5-23A2-4DA3-8015-DF295DC6D9E0}"/>
              </a:ext>
            </a:extLst>
          </p:cNvPr>
          <p:cNvSpPr txBox="1"/>
          <p:nvPr/>
        </p:nvSpPr>
        <p:spPr>
          <a:xfrm>
            <a:off x="5886811" y="5803421"/>
            <a:ext cx="1523896" cy="608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Part in this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ABA9120-538E-4613-9179-B3E4EE7D843C}"/>
              </a:ext>
            </a:extLst>
          </p:cNvPr>
          <p:cNvSpPr/>
          <p:nvPr/>
        </p:nvSpPr>
        <p:spPr>
          <a:xfrm rot="10800000">
            <a:off x="6327237" y="5122221"/>
            <a:ext cx="529604" cy="56925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8" grpId="0"/>
      <p:bldP spid="84" grpId="0" animBg="1"/>
      <p:bldP spid="33" grpId="0"/>
      <p:bldP spid="34" grpId="0"/>
      <p:bldP spid="51" grpId="0"/>
      <p:bldP spid="53" grpId="0"/>
      <p:bldP spid="31" grpId="0"/>
      <p:bldP spid="32" grpId="0"/>
      <p:bldP spid="43" grpId="0"/>
      <p:bldP spid="48" grpId="0"/>
      <p:bldP spid="49" grpId="0"/>
      <p:bldP spid="50" grpId="0"/>
      <p:bldP spid="54" grpId="0"/>
      <p:bldP spid="2" grpId="0" animBg="1"/>
      <p:bldP spid="5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2069-AC6E-4828-B510-EC20F100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284176"/>
            <a:ext cx="11737304" cy="1508760"/>
          </a:xfrm>
        </p:spPr>
        <p:txBody>
          <a:bodyPr/>
          <a:lstStyle/>
          <a:p>
            <a:r>
              <a:rPr lang="en-GB" sz="4000" dirty="0"/>
              <a:t>God wants you to treat other </a:t>
            </a:r>
            <a:br>
              <a:rPr lang="en-GB" sz="4000" dirty="0"/>
            </a:br>
            <a:r>
              <a:rPr lang="en-GB" sz="4000" dirty="0"/>
              <a:t>Christians as family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B82B0-EA8B-48D9-877C-7C606DAD6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852" y="2011680"/>
            <a:ext cx="10801200" cy="4562144"/>
          </a:xfrm>
        </p:spPr>
        <p:txBody>
          <a:bodyPr>
            <a:normAutofit/>
          </a:bodyPr>
          <a:lstStyle/>
          <a:p>
            <a:r>
              <a:rPr lang="en-GB" sz="4000" b="1" dirty="0"/>
              <a:t>Don’t dismiss the older generation</a:t>
            </a:r>
          </a:p>
          <a:p>
            <a:pPr lvl="1"/>
            <a:r>
              <a:rPr lang="en-GB" sz="3600" b="1" dirty="0">
                <a:solidFill>
                  <a:srgbClr val="FFFF00"/>
                </a:solidFill>
              </a:rPr>
              <a:t>Treat them like you would a father or a mother</a:t>
            </a:r>
          </a:p>
          <a:p>
            <a:r>
              <a:rPr lang="en-GB" sz="4000" b="1" dirty="0"/>
              <a:t>Treat your peers like siblings</a:t>
            </a:r>
          </a:p>
          <a:p>
            <a:r>
              <a:rPr lang="en-GB" sz="4000" b="1" dirty="0"/>
              <a:t>Look after widows</a:t>
            </a:r>
          </a:p>
          <a:p>
            <a:pPr lvl="1"/>
            <a:r>
              <a:rPr lang="en-GB" sz="3600" b="1" dirty="0">
                <a:solidFill>
                  <a:srgbClr val="FFFF00"/>
                </a:solidFill>
              </a:rPr>
              <a:t>Give the widows a role</a:t>
            </a:r>
          </a:p>
        </p:txBody>
      </p:sp>
      <p:pic>
        <p:nvPicPr>
          <p:cNvPr id="4" name="Picture 5" descr="j0343551">
            <a:extLst>
              <a:ext uri="{FF2B5EF4-FFF2-40B4-BE49-F238E27FC236}">
                <a16:creationId xmlns:a16="http://schemas.microsoft.com/office/drawing/2014/main" id="{A6827E67-D459-494C-B543-C5EBB21E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4998244"/>
            <a:ext cx="1608138" cy="1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j0343549">
            <a:extLst>
              <a:ext uri="{FF2B5EF4-FFF2-40B4-BE49-F238E27FC236}">
                <a16:creationId xmlns:a16="http://schemas.microsoft.com/office/drawing/2014/main" id="{DE2C4D44-32E7-4CBA-9657-6D0DEE36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5206405"/>
            <a:ext cx="1474788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j0343525">
            <a:extLst>
              <a:ext uri="{FF2B5EF4-FFF2-40B4-BE49-F238E27FC236}">
                <a16:creationId xmlns:a16="http://schemas.microsoft.com/office/drawing/2014/main" id="{AB876C7B-1CE4-4B1B-A2F7-FFA7F500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66" y="3842492"/>
            <a:ext cx="5449672" cy="29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F0B7C0-51C2-4CBA-83D6-439FFCAEC6CD}"/>
              </a:ext>
            </a:extLst>
          </p:cNvPr>
          <p:cNvSpPr/>
          <p:nvPr/>
        </p:nvSpPr>
        <p:spPr>
          <a:xfrm>
            <a:off x="16246" y="0"/>
            <a:ext cx="12188825" cy="6837680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50122-B0CF-4270-8CDA-B8CFBA86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God wants people to have a purpose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1CDA8-35FC-4340-9311-12ECD86B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764" y="2011680"/>
            <a:ext cx="11377264" cy="4826000"/>
          </a:xfrm>
        </p:spPr>
        <p:txBody>
          <a:bodyPr>
            <a:noAutofit/>
          </a:bodyPr>
          <a:lstStyle/>
          <a:p>
            <a:r>
              <a:rPr lang="en-GB" sz="4000" b="1" dirty="0"/>
              <a:t>For most that can be found in faith and work and families</a:t>
            </a:r>
          </a:p>
          <a:p>
            <a:r>
              <a:rPr lang="en-GB" sz="4000" b="1" dirty="0"/>
              <a:t>For the bereaved (widows) that could be starting a new family or being devoted to God’s family</a:t>
            </a:r>
          </a:p>
          <a:p>
            <a:r>
              <a:rPr lang="en-GB" sz="4000" b="1" dirty="0"/>
              <a:t>For older people</a:t>
            </a:r>
          </a:p>
          <a:p>
            <a:pPr lvl="1"/>
            <a:r>
              <a:rPr lang="en-GB" sz="3600" b="1" dirty="0">
                <a:solidFill>
                  <a:srgbClr val="FFFF00"/>
                </a:solidFill>
              </a:rPr>
              <a:t>God does NOT have a scrap heap</a:t>
            </a:r>
          </a:p>
        </p:txBody>
      </p:sp>
    </p:spTree>
    <p:extLst>
      <p:ext uri="{BB962C8B-B14F-4D97-AF65-F5344CB8AC3E}">
        <p14:creationId xmlns:p14="http://schemas.microsoft.com/office/powerpoint/2010/main" val="17047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EFD7-6BFC-4B25-A5D7-6A1AB54B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284176"/>
            <a:ext cx="11593288" cy="1508760"/>
          </a:xfrm>
        </p:spPr>
        <p:txBody>
          <a:bodyPr/>
          <a:lstStyle/>
          <a:p>
            <a:r>
              <a:rPr lang="en-GB" sz="4000" dirty="0"/>
              <a:t>God wants you to take your role seriously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95381-CB06-4873-A683-514298AC3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804" y="2011680"/>
            <a:ext cx="10362334" cy="4846320"/>
          </a:xfrm>
        </p:spPr>
        <p:txBody>
          <a:bodyPr>
            <a:noAutofit/>
          </a:bodyPr>
          <a:lstStyle/>
          <a:p>
            <a:r>
              <a:rPr lang="en-GB" sz="4000" b="1" dirty="0"/>
              <a:t>Elders and older people</a:t>
            </a:r>
          </a:p>
          <a:p>
            <a:r>
              <a:rPr lang="en-GB" sz="4000" b="1" dirty="0"/>
              <a:t>Widows</a:t>
            </a:r>
          </a:p>
          <a:p>
            <a:r>
              <a:rPr lang="en-GB" sz="4000" b="1" dirty="0"/>
              <a:t>Timothy, the leader</a:t>
            </a:r>
          </a:p>
          <a:p>
            <a:pPr lvl="1"/>
            <a:r>
              <a:rPr lang="en-GB" sz="3600" b="1" dirty="0">
                <a:solidFill>
                  <a:srgbClr val="FFFF00"/>
                </a:solidFill>
              </a:rPr>
              <a:t>Don’t show partiality to any group</a:t>
            </a:r>
          </a:p>
          <a:p>
            <a:pPr lvl="1"/>
            <a:r>
              <a:rPr lang="en-GB" sz="3600" b="1" dirty="0">
                <a:solidFill>
                  <a:srgbClr val="FFFF00"/>
                </a:solidFill>
              </a:rPr>
              <a:t>Don’t go for obvious answers</a:t>
            </a:r>
          </a:p>
          <a:p>
            <a:pPr lvl="1"/>
            <a:r>
              <a:rPr lang="en-GB" sz="3600" b="1" dirty="0">
                <a:solidFill>
                  <a:srgbClr val="FFFF00"/>
                </a:solidFill>
              </a:rPr>
              <a:t>Keep your standards high</a:t>
            </a:r>
          </a:p>
          <a:p>
            <a:pPr lvl="1"/>
            <a:r>
              <a:rPr lang="en-GB" sz="3600" b="1" dirty="0">
                <a:solidFill>
                  <a:srgbClr val="FFFF00"/>
                </a:solidFill>
              </a:rPr>
              <a:t>Lighten up on yourself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15687-D8D6-4D1D-9554-D16C5F2FE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13" r="39875"/>
          <a:stretch/>
        </p:blipFill>
        <p:spPr>
          <a:xfrm>
            <a:off x="9315815" y="2011680"/>
            <a:ext cx="2467229" cy="31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1197-7792-4534-BE74-4B79B9D8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God wants you to appreciate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8B4E2-238E-4EBD-BF02-2FFA45F8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772" y="2011680"/>
            <a:ext cx="11377264" cy="4846320"/>
          </a:xfrm>
        </p:spPr>
        <p:txBody>
          <a:bodyPr>
            <a:noAutofit/>
          </a:bodyPr>
          <a:lstStyle/>
          <a:p>
            <a:r>
              <a:rPr lang="en-GB" sz="4000" b="1" dirty="0"/>
              <a:t>Especially Christians</a:t>
            </a:r>
          </a:p>
          <a:p>
            <a:r>
              <a:rPr lang="en-GB" sz="4000" b="1" dirty="0"/>
              <a:t>Especially the elderly</a:t>
            </a:r>
          </a:p>
          <a:p>
            <a:r>
              <a:rPr lang="en-GB" sz="4000" b="1" dirty="0"/>
              <a:t>Especially yourself!</a:t>
            </a:r>
          </a:p>
          <a:p>
            <a:pPr lvl="1"/>
            <a:r>
              <a:rPr lang="en-GB" sz="3600" b="1" dirty="0">
                <a:solidFill>
                  <a:srgbClr val="FFFF00"/>
                </a:solidFill>
              </a:rPr>
              <a:t>Becoming a considerate people is not found in our promises and our words, but in our attitudes to others – especially the elderly and people NOT like us</a:t>
            </a:r>
          </a:p>
        </p:txBody>
      </p:sp>
    </p:spTree>
    <p:extLst>
      <p:ext uri="{BB962C8B-B14F-4D97-AF65-F5344CB8AC3E}">
        <p14:creationId xmlns:p14="http://schemas.microsoft.com/office/powerpoint/2010/main" val="190049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08A4-AD25-4B8E-947A-DEFDB5E1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E292-F31B-4908-BC09-3DF0C4D56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687596" y="2558678"/>
            <a:ext cx="8256405" cy="4416687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89756" y="228599"/>
            <a:ext cx="11999069" cy="1576541"/>
          </a:xfrm>
        </p:spPr>
        <p:txBody>
          <a:bodyPr>
            <a:normAutofit/>
          </a:bodyPr>
          <a:lstStyle/>
          <a:p>
            <a:r>
              <a:rPr lang="en-US" sz="4000" dirty="0"/>
              <a:t>The church in the future will not be the same!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7524" y="3845153"/>
            <a:ext cx="1523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loving community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656325" y="4767022"/>
            <a:ext cx="683567" cy="710400"/>
            <a:chOff x="6453494" y="2317132"/>
            <a:chExt cx="1969724" cy="2047043"/>
          </a:xfrm>
        </p:grpSpPr>
        <p:sp>
          <p:nvSpPr>
            <p:cNvPr id="40" name="Oval 39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922905" y="4503440"/>
            <a:ext cx="683567" cy="710400"/>
            <a:chOff x="6453494" y="2317132"/>
            <a:chExt cx="1969724" cy="2047043"/>
          </a:xfrm>
        </p:grpSpPr>
        <p:sp>
          <p:nvSpPr>
            <p:cNvPr id="45" name="Oval 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291919" y="4198640"/>
            <a:ext cx="683567" cy="710400"/>
            <a:chOff x="6453494" y="2317132"/>
            <a:chExt cx="1969724" cy="2047043"/>
          </a:xfrm>
        </p:grpSpPr>
        <p:sp>
          <p:nvSpPr>
            <p:cNvPr id="73" name="Oval 72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690451" y="3874817"/>
            <a:ext cx="683567" cy="710400"/>
            <a:chOff x="6453494" y="2317132"/>
            <a:chExt cx="1969724" cy="2047043"/>
          </a:xfrm>
        </p:grpSpPr>
        <p:sp>
          <p:nvSpPr>
            <p:cNvPr id="77" name="Oval 7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8390020" y="3083329"/>
            <a:ext cx="1000811" cy="1040097"/>
            <a:chOff x="6453494" y="2317132"/>
            <a:chExt cx="1969724" cy="2047043"/>
          </a:xfrm>
        </p:grpSpPr>
        <p:sp>
          <p:nvSpPr>
            <p:cNvPr id="81" name="Oval 80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 rot="21109716">
            <a:off x="2077272" y="5611744"/>
            <a:ext cx="6909861" cy="304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3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13F5A-90AE-4E94-AF9D-E878E9A21858}"/>
              </a:ext>
            </a:extLst>
          </p:cNvPr>
          <p:cNvSpPr txBox="1"/>
          <p:nvPr/>
        </p:nvSpPr>
        <p:spPr>
          <a:xfrm>
            <a:off x="2487805" y="3381144"/>
            <a:ext cx="159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worshipful community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1A3C26-9E95-4934-9A40-9C81ACEAE994}"/>
              </a:ext>
            </a:extLst>
          </p:cNvPr>
          <p:cNvSpPr txBox="1"/>
          <p:nvPr/>
        </p:nvSpPr>
        <p:spPr>
          <a:xfrm>
            <a:off x="3906288" y="3100538"/>
            <a:ext cx="1463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aspiring community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58DE1-A7F1-44F1-BDF3-20D801D87DF1}"/>
              </a:ext>
            </a:extLst>
          </p:cNvPr>
          <p:cNvSpPr txBox="1"/>
          <p:nvPr/>
        </p:nvSpPr>
        <p:spPr>
          <a:xfrm>
            <a:off x="5264979" y="2759119"/>
            <a:ext cx="1547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appreciative community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8EBBF9-5D0E-43D2-851E-83CDC1A5EE9D}"/>
              </a:ext>
            </a:extLst>
          </p:cNvPr>
          <p:cNvSpPr txBox="1"/>
          <p:nvPr/>
        </p:nvSpPr>
        <p:spPr>
          <a:xfrm>
            <a:off x="6683210" y="2388666"/>
            <a:ext cx="1578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considerate community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E535FF-6340-47E6-85CE-B1F317424BCB}"/>
              </a:ext>
            </a:extLst>
          </p:cNvPr>
          <p:cNvGrpSpPr>
            <a:grpSpLocks noChangeAspect="1"/>
          </p:cNvGrpSpPr>
          <p:nvPr/>
        </p:nvGrpSpPr>
        <p:grpSpPr>
          <a:xfrm>
            <a:off x="7004946" y="3555197"/>
            <a:ext cx="683567" cy="710400"/>
            <a:chOff x="6453494" y="2317132"/>
            <a:chExt cx="1969724" cy="204704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E755E09-C0AA-449A-9E4F-DBC1C5507B4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7493273-93F2-47BB-A916-90078FBFE089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E84B375-6170-473D-903A-DFB808EFEC9E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D15662-1E44-414C-9E79-E8BF2E0A209B}"/>
              </a:ext>
            </a:extLst>
          </p:cNvPr>
          <p:cNvSpPr txBox="1"/>
          <p:nvPr/>
        </p:nvSpPr>
        <p:spPr>
          <a:xfrm>
            <a:off x="8166884" y="2051543"/>
            <a:ext cx="1507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trustworthy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78AE2-6B01-47B9-B068-FC3972598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" y="4868094"/>
            <a:ext cx="1335366" cy="13704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B49875A-49C8-49DD-BA66-33B2ED5AA699}"/>
              </a:ext>
            </a:extLst>
          </p:cNvPr>
          <p:cNvSpPr txBox="1"/>
          <p:nvPr/>
        </p:nvSpPr>
        <p:spPr>
          <a:xfrm>
            <a:off x="38065" y="6249115"/>
            <a:ext cx="152389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7CFDD12-3746-4F30-A9DA-CC45A339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73" y="2169196"/>
            <a:ext cx="1955422" cy="200675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28382F-3960-44C0-8C50-637D3A94D652}"/>
              </a:ext>
            </a:extLst>
          </p:cNvPr>
          <p:cNvSpPr txBox="1"/>
          <p:nvPr/>
        </p:nvSpPr>
        <p:spPr>
          <a:xfrm>
            <a:off x="10139559" y="4265597"/>
            <a:ext cx="1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 with Jesus as 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9F4BB-AE30-40E5-85E7-5FD901F61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70594" y="2010540"/>
            <a:ext cx="1231380" cy="15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8" grpId="0"/>
      <p:bldP spid="84" grpId="0" animBg="1"/>
      <p:bldP spid="33" grpId="0"/>
      <p:bldP spid="34" grpId="0"/>
      <p:bldP spid="35" grpId="0"/>
      <p:bldP spid="36" grpId="0"/>
      <p:bldP spid="49" grpId="0"/>
      <p:bldP spid="51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18468</TotalTime>
  <Words>274</Words>
  <Application>Microsoft Office PowerPoint</Application>
  <PresentationFormat>Custom</PresentationFormat>
  <Paragraphs>50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</vt:lpstr>
      <vt:lpstr>Banded</vt:lpstr>
      <vt:lpstr>Future Church</vt:lpstr>
      <vt:lpstr>The church in the future will not be the same!</vt:lpstr>
      <vt:lpstr>God wants you to treat other  Christians as family</vt:lpstr>
      <vt:lpstr>God wants people to have a purpose</vt:lpstr>
      <vt:lpstr>God wants you to take your role seriously</vt:lpstr>
      <vt:lpstr>God wants you to appreciate people</vt:lpstr>
      <vt:lpstr>PowerPoint Presentation</vt:lpstr>
      <vt:lpstr>The church in the future will not be the same!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with Christ at the centre</dc:title>
  <dc:creator>Ron Day</dc:creator>
  <cp:lastModifiedBy>Ron Day</cp:lastModifiedBy>
  <cp:revision>75</cp:revision>
  <dcterms:created xsi:type="dcterms:W3CDTF">2017-08-29T10:17:16Z</dcterms:created>
  <dcterms:modified xsi:type="dcterms:W3CDTF">2017-11-19T09:00:33Z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