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9"/>
  </p:notesMasterIdLst>
  <p:sldIdLst>
    <p:sldId id="256" r:id="rId2"/>
    <p:sldId id="337" r:id="rId3"/>
    <p:sldId id="338" r:id="rId4"/>
    <p:sldId id="341" r:id="rId5"/>
    <p:sldId id="339" r:id="rId6"/>
    <p:sldId id="340" r:id="rId7"/>
    <p:sldId id="34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43" d="100"/>
          <a:sy n="43" d="100"/>
        </p:scale>
        <p:origin x="78" y="810"/>
      </p:cViewPr>
      <p:guideLst/>
    </p:cSldViewPr>
  </p:slideViewPr>
  <p:outlineViewPr>
    <p:cViewPr>
      <p:scale>
        <a:sx n="33" d="100"/>
        <a:sy n="33" d="100"/>
      </p:scale>
      <p:origin x="0" y="-17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4FA6-FA36-4FC4-BB6A-8CE91129B80A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DF0B-64C6-43CB-8EA6-D58613D7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DF0B-64C6-43CB-8EA6-D58613D7F4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4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111" y="1380068"/>
            <a:ext cx="10091912" cy="1701799"/>
          </a:xfrm>
        </p:spPr>
        <p:txBody>
          <a:bodyPr anchor="b">
            <a:normAutofit/>
          </a:bodyPr>
          <a:lstStyle>
            <a:lvl1pPr algn="r">
              <a:defRPr sz="6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9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8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9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0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8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0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0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9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AFBE-3736-4CE9-9548-2358B0F4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10668000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1DF0E-F53E-452E-9E40-00719AB95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981201"/>
            <a:ext cx="10667999" cy="48767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6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6A9922-16E7-4432-B513-B92AE002F55E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9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dreflections.blogspot.com/2015/01/the-importance-of-being-agile-in-vuc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idreflections.blogspot.com/2015/01/the-importance-of-being-agile-in-vuc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acblouse.blogspot.com/2010/10/quote-ralph-waldo-emerso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taist.com/blog/2012/06/review-paradox-of-choic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B001-28D5-43AB-9064-5B7B3665F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388" y="1380068"/>
            <a:ext cx="11159612" cy="1388535"/>
          </a:xfrm>
        </p:spPr>
        <p:txBody>
          <a:bodyPr>
            <a:normAutofit/>
          </a:bodyPr>
          <a:lstStyle/>
          <a:p>
            <a:r>
              <a:rPr lang="en-GB" sz="5400" dirty="0"/>
              <a:t>Adapting to get from here to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C349-79E7-4E36-82B3-A3518BA50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029" y="3996267"/>
            <a:ext cx="5674178" cy="1388534"/>
          </a:xfrm>
        </p:spPr>
        <p:txBody>
          <a:bodyPr>
            <a:normAutofit/>
          </a:bodyPr>
          <a:lstStyle/>
          <a:p>
            <a:r>
              <a:rPr lang="en-GB" sz="3200" dirty="0"/>
              <a:t>Deuteronomy 10 and 11</a:t>
            </a:r>
          </a:p>
          <a:p>
            <a:pPr marR="0" lvl="0" rtl="0"/>
            <a:r>
              <a:rPr lang="en-GB" dirty="0"/>
              <a:t>What matters most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5BE84-A194-4AA4-B154-1EE7E065B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9400">
                        <a14:foregroundMark x1="93200" y1="40200" x2="95800" y2="50800"/>
                        <a14:foregroundMark x1="95800" y1="50800" x2="95200" y2="61200"/>
                        <a14:foregroundMark x1="95200" y1="61200" x2="91400" y2="71200"/>
                        <a14:foregroundMark x1="91400" y1="71200" x2="94400" y2="77000"/>
                        <a14:foregroundMark x1="99400" y1="78000" x2="99000" y2="83200"/>
                        <a14:foregroundMark x1="66200" y1="39200" x2="72200" y2="4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9086" t="11911" b="13193"/>
          <a:stretch/>
        </p:blipFill>
        <p:spPr>
          <a:xfrm>
            <a:off x="9767207" y="3291114"/>
            <a:ext cx="2424793" cy="35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A63E-6728-4579-8960-37C5942C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DDF21-CD25-454A-BBB3-97BAF47F6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308847"/>
            <a:ext cx="10667999" cy="5549153"/>
          </a:xfrm>
        </p:spPr>
        <p:txBody>
          <a:bodyPr>
            <a:normAutofit/>
          </a:bodyPr>
          <a:lstStyle/>
          <a:p>
            <a:pPr marR="0" lvl="1" rtl="0"/>
            <a:r>
              <a:rPr lang="en-GB" b="1" dirty="0"/>
              <a:t>Covenant Document</a:t>
            </a:r>
          </a:p>
          <a:p>
            <a:pPr marR="0" lvl="2" rtl="0"/>
            <a:r>
              <a:rPr lang="en-GB" b="1" dirty="0"/>
              <a:t>Section 1 Preamble 1:1-5</a:t>
            </a:r>
          </a:p>
          <a:p>
            <a:pPr marR="0" lvl="2" rtl="0"/>
            <a:r>
              <a:rPr lang="fr-FR" b="1" dirty="0"/>
              <a:t>Section 2 </a:t>
            </a:r>
            <a:r>
              <a:rPr lang="fr-FR" b="1" dirty="0" err="1"/>
              <a:t>Historical</a:t>
            </a:r>
            <a:r>
              <a:rPr lang="fr-FR" b="1" dirty="0"/>
              <a:t> prologue 1:6-4:43</a:t>
            </a:r>
          </a:p>
          <a:p>
            <a:pPr marR="0" lvl="2" rtl="0"/>
            <a:r>
              <a:rPr lang="en-GB" b="1" dirty="0"/>
              <a:t>Section 3 General stipulations 4:44-11:32</a:t>
            </a:r>
          </a:p>
          <a:p>
            <a:pPr marR="0" lvl="2" rtl="0"/>
            <a:r>
              <a:rPr lang="en-GB" b="1" dirty="0"/>
              <a:t>Section 4 Particular details (12-26)</a:t>
            </a:r>
          </a:p>
          <a:p>
            <a:pPr marR="0" lvl="2" rtl="0"/>
            <a:r>
              <a:rPr lang="en-GB" b="1" dirty="0"/>
              <a:t>Section 5 Ratification (27-30)</a:t>
            </a:r>
          </a:p>
          <a:p>
            <a:pPr marR="0" lvl="2" rtl="0"/>
            <a:r>
              <a:rPr lang="en-GB" b="1" dirty="0"/>
              <a:t>Section 6 Leadership Succession (31-34)</a:t>
            </a:r>
          </a:p>
          <a:p>
            <a:pPr marR="0" lvl="1" rtl="0"/>
            <a:r>
              <a:rPr lang="en-GB" b="1" dirty="0"/>
              <a:t>It’s not about allegiance, it’s about love!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30500-AF47-43B2-B798-839E98467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9400">
                        <a14:foregroundMark x1="93200" y1="40200" x2="95800" y2="50800"/>
                        <a14:foregroundMark x1="95800" y1="50800" x2="95200" y2="61200"/>
                        <a14:foregroundMark x1="95200" y1="61200" x2="91400" y2="71200"/>
                        <a14:foregroundMark x1="91400" y1="71200" x2="94400" y2="77000"/>
                        <a14:foregroundMark x1="99400" y1="78000" x2="99000" y2="83200"/>
                        <a14:foregroundMark x1="66200" y1="39200" x2="72200" y2="4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9086" t="11911" b="13193"/>
          <a:stretch/>
        </p:blipFill>
        <p:spPr>
          <a:xfrm>
            <a:off x="9767207" y="3291114"/>
            <a:ext cx="2424793" cy="35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C19A-4494-4DE4-9D8A-407D202A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word to the believer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1F538-9E30-4417-B5F7-536968E01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1" rtl="0"/>
            <a:r>
              <a:rPr lang="en-GB" dirty="0"/>
              <a:t>Summarised in 10:12,13</a:t>
            </a:r>
          </a:p>
          <a:p>
            <a:pPr marR="0" lvl="0" rtl="0"/>
            <a:r>
              <a:rPr lang="en-GB" dirty="0"/>
              <a:t>Fear the Lord</a:t>
            </a:r>
          </a:p>
          <a:p>
            <a:pPr marR="0" lvl="0" rtl="0"/>
            <a:r>
              <a:rPr lang="en-GB" dirty="0"/>
              <a:t>Walk in His ways</a:t>
            </a:r>
          </a:p>
          <a:p>
            <a:pPr marR="0" lvl="0" rtl="0"/>
            <a:r>
              <a:rPr lang="en-GB" dirty="0"/>
              <a:t>Love Him</a:t>
            </a:r>
          </a:p>
          <a:p>
            <a:pPr marR="0" lvl="0" rtl="0"/>
            <a:r>
              <a:rPr lang="en-GB" dirty="0"/>
              <a:t>Serve Him whole-heartedly</a:t>
            </a:r>
          </a:p>
          <a:p>
            <a:pPr marR="0" lvl="0" rtl="0"/>
            <a:r>
              <a:rPr lang="en-GB" dirty="0"/>
              <a:t>Observe His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91C42-14FF-463B-981C-FC8F3C5E8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0"/>
          <a:stretch/>
        </p:blipFill>
        <p:spPr>
          <a:xfrm>
            <a:off x="9135541" y="2155958"/>
            <a:ext cx="3064918" cy="47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A0563-2A10-4031-82D8-99C4C3A83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255059"/>
            <a:ext cx="10667999" cy="5602941"/>
          </a:xfrm>
        </p:spPr>
        <p:txBody>
          <a:bodyPr>
            <a:normAutofit/>
          </a:bodyPr>
          <a:lstStyle/>
          <a:p>
            <a:pPr marR="0" lvl="2" rtl="0"/>
            <a:r>
              <a:rPr lang="en-GB" b="1" dirty="0"/>
              <a:t>A Chiasm where the most important bit is in the middle</a:t>
            </a:r>
          </a:p>
          <a:p>
            <a:pPr rtl="0" eaLnBrk="1" latinLnBrk="0" hangingPunct="1"/>
            <a:r>
              <a:rPr lang="en-GB" sz="3200" b="1" kern="1200" cap="none" dirty="0">
                <a:solidFill>
                  <a:srgbClr val="00B050"/>
                </a:solidFill>
                <a:effectLst/>
              </a:rPr>
              <a:t>Fear the Lord</a:t>
            </a:r>
            <a:endParaRPr lang="en-GB" sz="3200" b="1" dirty="0">
              <a:solidFill>
                <a:srgbClr val="00B050"/>
              </a:solidFill>
              <a:effectLst/>
            </a:endParaRPr>
          </a:p>
          <a:p>
            <a:pPr lvl="1" rtl="0" eaLnBrk="1" latinLnBrk="0" hangingPunct="1"/>
            <a:r>
              <a:rPr lang="en-GB" sz="3200" b="1" kern="1200" cap="none" dirty="0">
                <a:solidFill>
                  <a:srgbClr val="FF0000"/>
                </a:solidFill>
                <a:effectLst/>
              </a:rPr>
              <a:t>Walk in His ways</a:t>
            </a:r>
            <a:endParaRPr lang="en-GB" sz="3200" b="1" dirty="0">
              <a:solidFill>
                <a:srgbClr val="FF0000"/>
              </a:solidFill>
              <a:effectLst/>
            </a:endParaRPr>
          </a:p>
          <a:p>
            <a:pPr lvl="2" rtl="0" eaLnBrk="1" latinLnBrk="0" hangingPunct="1"/>
            <a:r>
              <a:rPr lang="en-GB" sz="3200" b="1" kern="1200" cap="none" dirty="0">
                <a:solidFill>
                  <a:srgbClr val="002060"/>
                </a:solidFill>
                <a:effectLst/>
              </a:rPr>
              <a:t>Love Him</a:t>
            </a:r>
            <a:endParaRPr lang="en-GB" sz="3200" b="1" dirty="0">
              <a:solidFill>
                <a:srgbClr val="002060"/>
              </a:solidFill>
              <a:effectLst/>
            </a:endParaRPr>
          </a:p>
          <a:p>
            <a:pPr lvl="1" rtl="0" eaLnBrk="1" latinLnBrk="0" hangingPunct="1"/>
            <a:r>
              <a:rPr lang="en-GB" sz="3200" b="1" kern="1200" cap="none" dirty="0">
                <a:solidFill>
                  <a:srgbClr val="FF0000"/>
                </a:solidFill>
                <a:effectLst/>
              </a:rPr>
              <a:t>Serve Him whole-heartedly</a:t>
            </a:r>
            <a:endParaRPr lang="en-GB" sz="3200" b="1" dirty="0">
              <a:solidFill>
                <a:srgbClr val="FF0000"/>
              </a:solidFill>
              <a:effectLst/>
            </a:endParaRPr>
          </a:p>
          <a:p>
            <a:pPr rtl="0" eaLnBrk="1" latinLnBrk="0" hangingPunct="1"/>
            <a:r>
              <a:rPr lang="en-GB" sz="3200" b="1" kern="1200" cap="none" dirty="0">
                <a:solidFill>
                  <a:srgbClr val="00B050"/>
                </a:solidFill>
                <a:effectLst/>
              </a:rPr>
              <a:t>Observe His words</a:t>
            </a:r>
            <a:endParaRPr lang="en-GB" b="1" dirty="0">
              <a:solidFill>
                <a:srgbClr val="00B050"/>
              </a:solidFill>
              <a:effectLst/>
            </a:endParaRPr>
          </a:p>
          <a:p>
            <a:pPr marR="0" lvl="2" rtl="0"/>
            <a:r>
              <a:rPr lang="en-GB" b="1" dirty="0"/>
              <a:t>He doesn’t just want your allegiance, He wants your love</a:t>
            </a:r>
          </a:p>
          <a:p>
            <a:pPr lvl="4"/>
            <a:r>
              <a:rPr lang="en-GB" sz="3200" dirty="0"/>
              <a:t>That ability to give yourself which starts in a decision and becomes an obsession of joy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0C32B-E50E-4AF9-9815-A94C6B45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heart of God’s word to the believer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63B620-C35E-47A3-A7C1-57169E784E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26078" r="73586" b="26895"/>
          <a:stretch/>
        </p:blipFill>
        <p:spPr>
          <a:xfrm>
            <a:off x="7329838" y="3352803"/>
            <a:ext cx="901929" cy="1752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CF3A8D-87CF-41A9-B958-E5370BF33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50" y="6883751"/>
            <a:ext cx="4502782" cy="3225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380CE-5326-4229-A86C-F8A289534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0" y="7627764"/>
            <a:ext cx="9344000" cy="70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B684A-1C60-48AC-B44B-764BD028A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7" t="27255" r="11220" b="27295"/>
          <a:stretch/>
        </p:blipFill>
        <p:spPr>
          <a:xfrm>
            <a:off x="10969220" y="3428999"/>
            <a:ext cx="896376" cy="1693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EF89D9-DE98-43E7-B782-8CB865CE4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t="25833" r="58464" b="27140"/>
          <a:stretch/>
        </p:blipFill>
        <p:spPr>
          <a:xfrm>
            <a:off x="8247061" y="2476503"/>
            <a:ext cx="865789" cy="1752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DF4F4-866C-40D4-8C5A-CCD5D8D074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7" t="25156" r="43116" b="27817"/>
          <a:stretch/>
        </p:blipFill>
        <p:spPr>
          <a:xfrm>
            <a:off x="9131035" y="1809836"/>
            <a:ext cx="901930" cy="1752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6FC7D9-0077-45B8-81F5-559498C9B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9" t="25573" r="26814" b="27400"/>
          <a:stretch/>
        </p:blipFill>
        <p:spPr>
          <a:xfrm>
            <a:off x="10092330" y="2552700"/>
            <a:ext cx="876890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2297-A62F-4A5C-9B17-5E70A078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5449230" cy="1752599"/>
          </a:xfrm>
        </p:spPr>
        <p:txBody>
          <a:bodyPr/>
          <a:lstStyle/>
          <a:p>
            <a:pPr marR="0" rtl="0"/>
            <a:r>
              <a:rPr lang="en-GB" dirty="0"/>
              <a:t>Love is at the centre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4010-BA3C-4115-98EB-FFE831605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b="1" dirty="0"/>
              <a:t>If you love Him you will keep His commandments (8)</a:t>
            </a:r>
          </a:p>
          <a:p>
            <a:pPr marR="0" lvl="1" rtl="0"/>
            <a:r>
              <a:rPr lang="en-GB" sz="3200" b="1" dirty="0"/>
              <a:t>And that will strengthen you for doing His will (8) and taking possession of the Promised Land</a:t>
            </a:r>
          </a:p>
          <a:p>
            <a:pPr marR="0" lvl="1" rtl="0"/>
            <a:r>
              <a:rPr lang="en-GB" sz="3200" b="1" dirty="0"/>
              <a:t>It will also put you in the place of blessing (13)</a:t>
            </a:r>
          </a:p>
          <a:p>
            <a:pPr marR="0" lvl="1" rtl="0"/>
            <a:r>
              <a:rPr lang="en-GB" sz="3200" b="1" dirty="0"/>
              <a:t>And God will go before you (22)</a:t>
            </a:r>
          </a:p>
          <a:p>
            <a:pPr marR="0" lvl="0" rtl="0"/>
            <a:r>
              <a:rPr lang="en-GB" b="1" dirty="0"/>
              <a:t>If you love Him you will be careful to stay near Him (16)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3484D-A279-4ADC-BC84-7C0FDB3DA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t="21689" r="9411" b="26846"/>
          <a:stretch/>
        </p:blipFill>
        <p:spPr>
          <a:xfrm>
            <a:off x="6973231" y="0"/>
            <a:ext cx="5218769" cy="19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91FF-D88D-46AE-97CA-A3A1BA2E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sz="4400" b="1" dirty="0"/>
              <a:t>God gives you a choice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FBEDD-1E9B-479A-BBB6-6E74C2FE5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226635"/>
            <a:ext cx="10668000" cy="5631366"/>
          </a:xfrm>
        </p:spPr>
        <p:txBody>
          <a:bodyPr>
            <a:normAutofit/>
          </a:bodyPr>
          <a:lstStyle/>
          <a:p>
            <a:pPr marR="0" lvl="0" rtl="0"/>
            <a:r>
              <a:rPr lang="en-GB" sz="4000" b="1" dirty="0"/>
              <a:t>Love is a choice, not a bind</a:t>
            </a:r>
          </a:p>
          <a:p>
            <a:r>
              <a:rPr lang="en-GB" sz="4000" b="1" dirty="0"/>
              <a:t>There’s no picking and choosing</a:t>
            </a:r>
          </a:p>
          <a:p>
            <a:pPr lvl="1"/>
            <a:r>
              <a:rPr lang="en-GB" sz="3600" b="1" dirty="0">
                <a:solidFill>
                  <a:schemeClr val="accent1"/>
                </a:solidFill>
              </a:rPr>
              <a:t>It’s an offer, not a negotiation</a:t>
            </a:r>
          </a:p>
          <a:p>
            <a:pPr marR="0" lvl="2" rtl="0"/>
            <a:r>
              <a:rPr lang="en-GB" sz="3200" b="1" dirty="0"/>
              <a:t>Joshua understood this from these sermons of Moses</a:t>
            </a:r>
          </a:p>
          <a:p>
            <a:pPr marR="0" lvl="3" rtl="0"/>
            <a:r>
              <a:rPr lang="en-GB" sz="2800" b="1" dirty="0"/>
              <a:t>His response was ‘You make your choice… but as for me and my house… we will serve the Lord’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412AF-87E1-4C79-A992-0581EE35C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4" b="92933" l="9873" r="89809">
                        <a14:foregroundMark x1="68153" y1="65371" x2="64650" y2="74912"/>
                        <a14:foregroundMark x1="52548" y1="71731" x2="40764" y2="67138"/>
                        <a14:foregroundMark x1="40764" y1="67138" x2="29299" y2="67138"/>
                        <a14:foregroundMark x1="21656" y1="80565" x2="24522" y2="9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55387" y="985415"/>
            <a:ext cx="3636613" cy="327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9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0F8A-29D0-480B-BFE0-08455311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D9AAD-4587-44CE-BEAF-E5ABACCF0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EF627-1912-471E-B9C7-DB8692913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28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17599</TotalTime>
  <Words>274</Words>
  <Application>Microsoft Office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Adapting to get from here to there</vt:lpstr>
      <vt:lpstr>Deuteronomy</vt:lpstr>
      <vt:lpstr>God’s word to the believer</vt:lpstr>
      <vt:lpstr>The heart of God’s word to the believer</vt:lpstr>
      <vt:lpstr>Love is at the centre</vt:lpstr>
      <vt:lpstr>God gives you a choice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get from here to there</dc:title>
  <dc:creator>Ron Day</dc:creator>
  <cp:lastModifiedBy>Ron Day</cp:lastModifiedBy>
  <cp:revision>115</cp:revision>
  <dcterms:created xsi:type="dcterms:W3CDTF">2018-01-12T10:57:55Z</dcterms:created>
  <dcterms:modified xsi:type="dcterms:W3CDTF">2018-03-23T09:36:34Z</dcterms:modified>
</cp:coreProperties>
</file>