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58"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38378A-05C3-41E7-B5F6-F30513A26F8C}" type="datetimeFigureOut">
              <a:rPr lang="en-GB" smtClean="0"/>
              <a:t>26/01/2024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43835A-B7F9-4533-8BA2-4A3A5DE52395}" type="slidenum">
              <a:rPr lang="en-GB" smtClean="0"/>
              <a:t>‹#›</a:t>
            </a:fld>
            <a:endParaRPr lang="en-GB"/>
          </a:p>
        </p:txBody>
      </p:sp>
    </p:spTree>
    <p:extLst>
      <p:ext uri="{BB962C8B-B14F-4D97-AF65-F5344CB8AC3E}">
        <p14:creationId xmlns:p14="http://schemas.microsoft.com/office/powerpoint/2010/main" val="199729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38378A-05C3-41E7-B5F6-F30513A26F8C}" type="datetimeFigureOut">
              <a:rPr lang="en-GB" smtClean="0"/>
              <a:t>26/01/2024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43835A-B7F9-4533-8BA2-4A3A5DE52395}" type="slidenum">
              <a:rPr lang="en-GB" smtClean="0"/>
              <a:t>‹#›</a:t>
            </a:fld>
            <a:endParaRPr lang="en-GB"/>
          </a:p>
        </p:txBody>
      </p:sp>
    </p:spTree>
    <p:extLst>
      <p:ext uri="{BB962C8B-B14F-4D97-AF65-F5344CB8AC3E}">
        <p14:creationId xmlns:p14="http://schemas.microsoft.com/office/powerpoint/2010/main" val="59537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38378A-05C3-41E7-B5F6-F30513A26F8C}" type="datetimeFigureOut">
              <a:rPr lang="en-GB" smtClean="0"/>
              <a:t>26/01/2024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43835A-B7F9-4533-8BA2-4A3A5DE52395}" type="slidenum">
              <a:rPr lang="en-GB" smtClean="0"/>
              <a:t>‹#›</a:t>
            </a:fld>
            <a:endParaRPr lang="en-GB"/>
          </a:p>
        </p:txBody>
      </p:sp>
    </p:spTree>
    <p:extLst>
      <p:ext uri="{BB962C8B-B14F-4D97-AF65-F5344CB8AC3E}">
        <p14:creationId xmlns:p14="http://schemas.microsoft.com/office/powerpoint/2010/main" val="3735440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38378A-05C3-41E7-B5F6-F30513A26F8C}" type="datetimeFigureOut">
              <a:rPr lang="en-GB" smtClean="0"/>
              <a:t>26/01/2024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43835A-B7F9-4533-8BA2-4A3A5DE52395}" type="slidenum">
              <a:rPr lang="en-GB" smtClean="0"/>
              <a:t>‹#›</a:t>
            </a:fld>
            <a:endParaRPr lang="en-GB"/>
          </a:p>
        </p:txBody>
      </p:sp>
    </p:spTree>
    <p:extLst>
      <p:ext uri="{BB962C8B-B14F-4D97-AF65-F5344CB8AC3E}">
        <p14:creationId xmlns:p14="http://schemas.microsoft.com/office/powerpoint/2010/main" val="177987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38378A-05C3-41E7-B5F6-F30513A26F8C}" type="datetimeFigureOut">
              <a:rPr lang="en-GB" smtClean="0"/>
              <a:t>26/01/2024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43835A-B7F9-4533-8BA2-4A3A5DE52395}" type="slidenum">
              <a:rPr lang="en-GB" smtClean="0"/>
              <a:t>‹#›</a:t>
            </a:fld>
            <a:endParaRPr lang="en-GB"/>
          </a:p>
        </p:txBody>
      </p:sp>
    </p:spTree>
    <p:extLst>
      <p:ext uri="{BB962C8B-B14F-4D97-AF65-F5344CB8AC3E}">
        <p14:creationId xmlns:p14="http://schemas.microsoft.com/office/powerpoint/2010/main" val="43061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38378A-05C3-41E7-B5F6-F30513A26F8C}" type="datetimeFigureOut">
              <a:rPr lang="en-GB" smtClean="0"/>
              <a:t>26/01/2024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43835A-B7F9-4533-8BA2-4A3A5DE52395}" type="slidenum">
              <a:rPr lang="en-GB" smtClean="0"/>
              <a:t>‹#›</a:t>
            </a:fld>
            <a:endParaRPr lang="en-GB"/>
          </a:p>
        </p:txBody>
      </p:sp>
    </p:spTree>
    <p:extLst>
      <p:ext uri="{BB962C8B-B14F-4D97-AF65-F5344CB8AC3E}">
        <p14:creationId xmlns:p14="http://schemas.microsoft.com/office/powerpoint/2010/main" val="112505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38378A-05C3-41E7-B5F6-F30513A26F8C}" type="datetimeFigureOut">
              <a:rPr lang="en-GB" smtClean="0"/>
              <a:t>26/01/2024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43835A-B7F9-4533-8BA2-4A3A5DE52395}" type="slidenum">
              <a:rPr lang="en-GB" smtClean="0"/>
              <a:t>‹#›</a:t>
            </a:fld>
            <a:endParaRPr lang="en-GB"/>
          </a:p>
        </p:txBody>
      </p:sp>
    </p:spTree>
    <p:extLst>
      <p:ext uri="{BB962C8B-B14F-4D97-AF65-F5344CB8AC3E}">
        <p14:creationId xmlns:p14="http://schemas.microsoft.com/office/powerpoint/2010/main" val="23370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38378A-05C3-41E7-B5F6-F30513A26F8C}" type="datetimeFigureOut">
              <a:rPr lang="en-GB" smtClean="0"/>
              <a:t>26/01/2024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43835A-B7F9-4533-8BA2-4A3A5DE52395}" type="slidenum">
              <a:rPr lang="en-GB" smtClean="0"/>
              <a:t>‹#›</a:t>
            </a:fld>
            <a:endParaRPr lang="en-GB"/>
          </a:p>
        </p:txBody>
      </p:sp>
    </p:spTree>
    <p:extLst>
      <p:ext uri="{BB962C8B-B14F-4D97-AF65-F5344CB8AC3E}">
        <p14:creationId xmlns:p14="http://schemas.microsoft.com/office/powerpoint/2010/main" val="2491909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8378A-05C3-41E7-B5F6-F30513A26F8C}" type="datetimeFigureOut">
              <a:rPr lang="en-GB" smtClean="0"/>
              <a:t>26/01/2024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43835A-B7F9-4533-8BA2-4A3A5DE52395}" type="slidenum">
              <a:rPr lang="en-GB" smtClean="0"/>
              <a:t>‹#›</a:t>
            </a:fld>
            <a:endParaRPr lang="en-GB"/>
          </a:p>
        </p:txBody>
      </p:sp>
    </p:spTree>
    <p:extLst>
      <p:ext uri="{BB962C8B-B14F-4D97-AF65-F5344CB8AC3E}">
        <p14:creationId xmlns:p14="http://schemas.microsoft.com/office/powerpoint/2010/main" val="310054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38378A-05C3-41E7-B5F6-F30513A26F8C}" type="datetimeFigureOut">
              <a:rPr lang="en-GB" smtClean="0"/>
              <a:t>26/01/2024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43835A-B7F9-4533-8BA2-4A3A5DE52395}" type="slidenum">
              <a:rPr lang="en-GB" smtClean="0"/>
              <a:t>‹#›</a:t>
            </a:fld>
            <a:endParaRPr lang="en-GB"/>
          </a:p>
        </p:txBody>
      </p:sp>
    </p:spTree>
    <p:extLst>
      <p:ext uri="{BB962C8B-B14F-4D97-AF65-F5344CB8AC3E}">
        <p14:creationId xmlns:p14="http://schemas.microsoft.com/office/powerpoint/2010/main" val="399195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38378A-05C3-41E7-B5F6-F30513A26F8C}" type="datetimeFigureOut">
              <a:rPr lang="en-GB" smtClean="0"/>
              <a:t>26/01/2024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43835A-B7F9-4533-8BA2-4A3A5DE52395}" type="slidenum">
              <a:rPr lang="en-GB" smtClean="0"/>
              <a:t>‹#›</a:t>
            </a:fld>
            <a:endParaRPr lang="en-GB"/>
          </a:p>
        </p:txBody>
      </p:sp>
    </p:spTree>
    <p:extLst>
      <p:ext uri="{BB962C8B-B14F-4D97-AF65-F5344CB8AC3E}">
        <p14:creationId xmlns:p14="http://schemas.microsoft.com/office/powerpoint/2010/main" val="3409112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8378A-05C3-41E7-B5F6-F30513A26F8C}" type="datetimeFigureOut">
              <a:rPr lang="en-GB" smtClean="0"/>
              <a:t>26/01/2024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3835A-B7F9-4533-8BA2-4A3A5DE52395}" type="slidenum">
              <a:rPr lang="en-GB" smtClean="0"/>
              <a:t>‹#›</a:t>
            </a:fld>
            <a:endParaRPr lang="en-GB"/>
          </a:p>
        </p:txBody>
      </p:sp>
    </p:spTree>
    <p:extLst>
      <p:ext uri="{BB962C8B-B14F-4D97-AF65-F5344CB8AC3E}">
        <p14:creationId xmlns:p14="http://schemas.microsoft.com/office/powerpoint/2010/main" val="2810304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41114" y="730274"/>
            <a:ext cx="4889426" cy="5846017"/>
          </a:xfrm>
        </p:spPr>
        <p:txBody>
          <a:bodyPr>
            <a:noAutofit/>
          </a:bodyPr>
          <a:lstStyle/>
          <a:p>
            <a:r>
              <a:rPr lang="en-GB" sz="3200" dirty="0" smtClean="0">
                <a:latin typeface="Calisto MT" panose="02040603050505030304" pitchFamily="18" charset="0"/>
              </a:rPr>
              <a:t>“His Majesty King Dom Manuel,</a:t>
            </a:r>
          </a:p>
          <a:p>
            <a:r>
              <a:rPr lang="en-GB" sz="3200" dirty="0" smtClean="0">
                <a:latin typeface="Calisto MT" panose="02040603050505030304" pitchFamily="18" charset="0"/>
              </a:rPr>
              <a:t>We do not know if there is gold, silver or any other metal yet unseen. However, this land is very rich in pure air and abundant waters…if you make the most of it, this land will give you everything you desire…”</a:t>
            </a:r>
          </a:p>
          <a:p>
            <a:r>
              <a:rPr lang="en-GB" sz="3200" dirty="0" smtClean="0"/>
              <a:t>(Pero </a:t>
            </a:r>
            <a:r>
              <a:rPr lang="en-GB" sz="3200" dirty="0" err="1" smtClean="0"/>
              <a:t>Vaz</a:t>
            </a:r>
            <a:r>
              <a:rPr lang="en-GB" sz="3200" dirty="0" smtClean="0"/>
              <a:t> de </a:t>
            </a:r>
            <a:r>
              <a:rPr lang="en-GB" sz="3200" dirty="0" err="1" smtClean="0"/>
              <a:t>Caminha</a:t>
            </a:r>
            <a:r>
              <a:rPr lang="en-GB" sz="3200" dirty="0" smtClean="0"/>
              <a:t>)</a:t>
            </a:r>
            <a:endParaRPr lang="en-GB" sz="3200" dirty="0"/>
          </a:p>
        </p:txBody>
      </p:sp>
      <p:pic>
        <p:nvPicPr>
          <p:cNvPr id="4" name="Picture 3"/>
          <p:cNvPicPr>
            <a:picLocks noChangeAspect="1"/>
          </p:cNvPicPr>
          <p:nvPr/>
        </p:nvPicPr>
        <p:blipFill>
          <a:blip r:embed="rId2"/>
          <a:stretch>
            <a:fillRect/>
          </a:stretch>
        </p:blipFill>
        <p:spPr>
          <a:xfrm>
            <a:off x="223612" y="319974"/>
            <a:ext cx="6707432" cy="5063355"/>
          </a:xfrm>
          <a:prstGeom prst="rect">
            <a:avLst/>
          </a:prstGeom>
        </p:spPr>
      </p:pic>
      <p:sp>
        <p:nvSpPr>
          <p:cNvPr id="2" name="TextBox 1"/>
          <p:cNvSpPr txBox="1"/>
          <p:nvPr/>
        </p:nvSpPr>
        <p:spPr>
          <a:xfrm>
            <a:off x="1884218" y="5381858"/>
            <a:ext cx="5046826" cy="369332"/>
          </a:xfrm>
          <a:prstGeom prst="rect">
            <a:avLst/>
          </a:prstGeom>
          <a:solidFill>
            <a:schemeClr val="accent1">
              <a:lumMod val="20000"/>
              <a:lumOff val="80000"/>
            </a:schemeClr>
          </a:solidFill>
        </p:spPr>
        <p:txBody>
          <a:bodyPr wrap="square" rtlCol="0">
            <a:spAutoFit/>
          </a:bodyPr>
          <a:lstStyle/>
          <a:p>
            <a:r>
              <a:rPr lang="en-GB" dirty="0" smtClean="0"/>
              <a:t>Bahia, the first State to be discovered in Brazil</a:t>
            </a:r>
            <a:endParaRPr lang="en-GB" dirty="0"/>
          </a:p>
        </p:txBody>
      </p:sp>
    </p:spTree>
    <p:extLst>
      <p:ext uri="{BB962C8B-B14F-4D97-AF65-F5344CB8AC3E}">
        <p14:creationId xmlns:p14="http://schemas.microsoft.com/office/powerpoint/2010/main" val="1985890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467" y="3865816"/>
            <a:ext cx="6579803" cy="2745999"/>
          </a:xfrm>
        </p:spPr>
        <p:txBody>
          <a:bodyPr>
            <a:normAutofit fontScale="90000"/>
          </a:bodyPr>
          <a:lstStyle/>
          <a:p>
            <a:r>
              <a:rPr lang="en-GB" dirty="0" smtClean="0"/>
              <a:t>‘</a:t>
            </a:r>
            <a:r>
              <a:rPr lang="en-GB" dirty="0" err="1" smtClean="0"/>
              <a:t>em</a:t>
            </a:r>
            <a:r>
              <a:rPr lang="en-GB" dirty="0" smtClean="0"/>
              <a:t> se </a:t>
            </a:r>
            <a:r>
              <a:rPr lang="en-GB" dirty="0" err="1" smtClean="0"/>
              <a:t>plantando</a:t>
            </a:r>
            <a:r>
              <a:rPr lang="en-GB" dirty="0" smtClean="0"/>
              <a:t> </a:t>
            </a:r>
            <a:r>
              <a:rPr lang="en-GB" dirty="0" err="1" smtClean="0"/>
              <a:t>tudo</a:t>
            </a:r>
            <a:r>
              <a:rPr lang="en-GB" dirty="0" smtClean="0"/>
              <a:t> d</a:t>
            </a:r>
            <a:r>
              <a:rPr lang="pt-BR" dirty="0" smtClean="0"/>
              <a:t>á</a:t>
            </a:r>
            <a:r>
              <a:rPr lang="en-GB" dirty="0" smtClean="0"/>
              <a:t>’</a:t>
            </a:r>
            <a:br>
              <a:rPr lang="en-GB" dirty="0" smtClean="0"/>
            </a:br>
            <a:r>
              <a:rPr lang="en-GB" dirty="0" smtClean="0"/>
              <a:t/>
            </a:r>
            <a:br>
              <a:rPr lang="en-GB" dirty="0" smtClean="0"/>
            </a:br>
            <a:r>
              <a:rPr lang="en-GB" dirty="0" smtClean="0"/>
              <a:t>‘all that is planted, grows’</a:t>
            </a:r>
            <a:br>
              <a:rPr lang="en-GB" dirty="0" smtClean="0"/>
            </a:br>
            <a:r>
              <a:rPr lang="en-GB" dirty="0" smtClean="0"/>
              <a:t/>
            </a:r>
            <a:br>
              <a:rPr lang="en-GB" dirty="0" smtClean="0"/>
            </a:br>
            <a:r>
              <a:rPr lang="en-GB" dirty="0" smtClean="0"/>
              <a:t>(popular Brazilian saying)</a:t>
            </a:r>
            <a:endParaRPr lang="en-GB" dirty="0"/>
          </a:p>
        </p:txBody>
      </p:sp>
      <p:pic>
        <p:nvPicPr>
          <p:cNvPr id="4" name="Content Placeholder 3"/>
          <p:cNvPicPr>
            <a:picLocks noGrp="1" noChangeAspect="1"/>
          </p:cNvPicPr>
          <p:nvPr>
            <p:ph idx="1"/>
          </p:nvPr>
        </p:nvPicPr>
        <p:blipFill>
          <a:blip r:embed="rId2"/>
          <a:stretch>
            <a:fillRect/>
          </a:stretch>
        </p:blipFill>
        <p:spPr>
          <a:xfrm>
            <a:off x="1977733" y="422768"/>
            <a:ext cx="7058537" cy="3283527"/>
          </a:xfrm>
          <a:prstGeom prst="rect">
            <a:avLst/>
          </a:prstGeom>
        </p:spPr>
      </p:pic>
    </p:spTree>
    <p:extLst>
      <p:ext uri="{BB962C8B-B14F-4D97-AF65-F5344CB8AC3E}">
        <p14:creationId xmlns:p14="http://schemas.microsoft.com/office/powerpoint/2010/main" val="4263174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32" y="278555"/>
            <a:ext cx="4794289" cy="503093"/>
          </a:xfrm>
        </p:spPr>
        <p:txBody>
          <a:bodyPr>
            <a:noAutofit/>
          </a:bodyPr>
          <a:lstStyle/>
          <a:p>
            <a:r>
              <a:rPr lang="en-GB" sz="3200" dirty="0" smtClean="0"/>
              <a:t>The book of James so far…</a:t>
            </a:r>
            <a:endParaRPr lang="en-GB" sz="3200" dirty="0"/>
          </a:p>
        </p:txBody>
      </p:sp>
      <p:sp>
        <p:nvSpPr>
          <p:cNvPr id="3" name="Content Placeholder 2"/>
          <p:cNvSpPr>
            <a:spLocks noGrp="1"/>
          </p:cNvSpPr>
          <p:nvPr>
            <p:ph idx="1"/>
          </p:nvPr>
        </p:nvSpPr>
        <p:spPr>
          <a:xfrm>
            <a:off x="715614" y="864501"/>
            <a:ext cx="10515600" cy="5547119"/>
          </a:xfrm>
        </p:spPr>
        <p:txBody>
          <a:bodyPr>
            <a:normAutofit/>
          </a:bodyPr>
          <a:lstStyle/>
          <a:p>
            <a:r>
              <a:rPr lang="en-GB" b="1" dirty="0" smtClean="0"/>
              <a:t>Trials &amp; temptations </a:t>
            </a:r>
            <a:r>
              <a:rPr lang="en-GB" sz="2400" dirty="0" smtClean="0">
                <a:latin typeface="Bahnschrift Condensed" panose="020B0502040204020203" pitchFamily="34" charset="0"/>
              </a:rPr>
              <a:t>(James 1: 1-18) </a:t>
            </a:r>
          </a:p>
          <a:p>
            <a:pPr marL="0" indent="0">
              <a:buNone/>
            </a:pPr>
            <a:r>
              <a:rPr lang="en-GB" sz="2400" dirty="0" smtClean="0">
                <a:latin typeface="Agency FB" panose="020B0503020202020204" pitchFamily="34" charset="0"/>
              </a:rPr>
              <a:t>‘The testing of your faith produces perseverance…’ (v. 3)</a:t>
            </a:r>
          </a:p>
          <a:p>
            <a:pPr marL="0" indent="0">
              <a:buNone/>
            </a:pPr>
            <a:r>
              <a:rPr lang="en-GB" sz="2400" dirty="0" smtClean="0">
                <a:solidFill>
                  <a:srgbClr val="7030A0"/>
                </a:solidFill>
                <a:latin typeface="Bahnschrift Condensed" panose="020B0502040204020203" pitchFamily="34" charset="0"/>
              </a:rPr>
              <a:t>Discipline must be done in love.</a:t>
            </a:r>
          </a:p>
          <a:p>
            <a:r>
              <a:rPr lang="en-GB" b="1" dirty="0" smtClean="0"/>
              <a:t>Listening and doing </a:t>
            </a:r>
            <a:r>
              <a:rPr lang="en-GB" sz="2400" dirty="0" smtClean="0">
                <a:latin typeface="Bahnschrift Condensed" panose="020B0502040204020203" pitchFamily="34" charset="0"/>
              </a:rPr>
              <a:t>(James 1: 19 – 27)</a:t>
            </a:r>
          </a:p>
          <a:p>
            <a:pPr marL="0" indent="0">
              <a:buNone/>
            </a:pPr>
            <a:r>
              <a:rPr lang="en-GB" sz="2400" dirty="0" smtClean="0">
                <a:latin typeface="Agency FB" panose="020B0503020202020204" pitchFamily="34" charset="0"/>
              </a:rPr>
              <a:t>‘Everyone should be quick to listen, slow to speak.’ (v. 19)</a:t>
            </a:r>
          </a:p>
          <a:p>
            <a:pPr marL="0" indent="0">
              <a:buNone/>
            </a:pPr>
            <a:r>
              <a:rPr lang="en-GB" sz="2400" dirty="0" smtClean="0">
                <a:solidFill>
                  <a:srgbClr val="7030A0"/>
                </a:solidFill>
                <a:latin typeface="Bahnschrift Condensed" panose="020B0502040204020203" pitchFamily="34" charset="0"/>
              </a:rPr>
              <a:t>The importance of holding your tongue and listening first.</a:t>
            </a:r>
          </a:p>
          <a:p>
            <a:r>
              <a:rPr lang="en-GB" b="1" dirty="0" smtClean="0"/>
              <a:t>Favouritism banned </a:t>
            </a:r>
            <a:r>
              <a:rPr lang="en-GB" sz="2400" dirty="0" smtClean="0">
                <a:latin typeface="Bahnschrift Condensed" panose="020B0502040204020203" pitchFamily="34" charset="0"/>
              </a:rPr>
              <a:t>(James 2: 1-13)</a:t>
            </a:r>
          </a:p>
          <a:p>
            <a:pPr marL="0" indent="0">
              <a:buNone/>
            </a:pPr>
            <a:r>
              <a:rPr lang="en-GB" sz="2400" dirty="0" smtClean="0">
                <a:latin typeface="Agency FB" panose="020B0503020202020204" pitchFamily="34" charset="0"/>
              </a:rPr>
              <a:t>‘…believers in our glorious Lord Jesus Christ must not show favouritism.’ (v. 1)</a:t>
            </a:r>
          </a:p>
          <a:p>
            <a:pPr marL="0" indent="0">
              <a:buNone/>
            </a:pPr>
            <a:r>
              <a:rPr lang="en-GB" sz="2400" dirty="0" smtClean="0">
                <a:solidFill>
                  <a:srgbClr val="7030A0"/>
                </a:solidFill>
                <a:latin typeface="Bahnschrift Condensed" panose="020B0502040204020203" pitchFamily="34" charset="0"/>
              </a:rPr>
              <a:t>Judging others is something we all do in seconds – why?</a:t>
            </a:r>
          </a:p>
          <a:p>
            <a:r>
              <a:rPr lang="en-GB" b="1" dirty="0" smtClean="0"/>
              <a:t>Faith and deeds </a:t>
            </a:r>
            <a:r>
              <a:rPr lang="en-GB" sz="2400" dirty="0" smtClean="0">
                <a:latin typeface="Bahnschrift Condensed" panose="020B0502040204020203" pitchFamily="34" charset="0"/>
              </a:rPr>
              <a:t>(James 2: 14 – 26)</a:t>
            </a:r>
          </a:p>
          <a:p>
            <a:pPr marL="0" indent="0">
              <a:buNone/>
            </a:pPr>
            <a:r>
              <a:rPr lang="en-GB" sz="2400" dirty="0" smtClean="0">
                <a:latin typeface="Agency FB" panose="020B0503020202020204" pitchFamily="34" charset="0"/>
              </a:rPr>
              <a:t>‘..faith by itself, if it is not accompanied by action, is dead.’ (v. 17)</a:t>
            </a:r>
          </a:p>
          <a:p>
            <a:pPr marL="0" indent="0">
              <a:buNone/>
            </a:pPr>
            <a:endParaRPr lang="en-GB" sz="2400" dirty="0" smtClean="0">
              <a:latin typeface="Bahnschrift Condensed" panose="020B0502040204020203" pitchFamily="34" charset="0"/>
            </a:endParaRPr>
          </a:p>
          <a:p>
            <a:pPr marL="0" indent="0">
              <a:buNone/>
            </a:pPr>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789851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2368" y="489919"/>
            <a:ext cx="4934513" cy="5078313"/>
          </a:xfrm>
          <a:prstGeom prst="rect">
            <a:avLst/>
          </a:prstGeom>
        </p:spPr>
        <p:txBody>
          <a:bodyPr wrap="square">
            <a:spAutoFit/>
          </a:bodyPr>
          <a:lstStyle/>
          <a:p>
            <a:r>
              <a:rPr lang="en-GB" sz="2400" b="0" i="0" dirty="0" smtClean="0">
                <a:solidFill>
                  <a:srgbClr val="000000"/>
                </a:solidFill>
                <a:effectLst/>
              </a:rPr>
              <a:t>I suffer from a bad affliction</a:t>
            </a:r>
            <a:br>
              <a:rPr lang="en-GB" sz="2400" b="0" i="0" dirty="0" smtClean="0">
                <a:solidFill>
                  <a:srgbClr val="000000"/>
                </a:solidFill>
                <a:effectLst/>
              </a:rPr>
            </a:br>
            <a:r>
              <a:rPr lang="en-GB" sz="2400" b="0" i="0" dirty="0" smtClean="0">
                <a:solidFill>
                  <a:srgbClr val="000000"/>
                </a:solidFill>
                <a:effectLst/>
              </a:rPr>
              <a:t>Seems my life's a contradiction</a:t>
            </a:r>
            <a:br>
              <a:rPr lang="en-GB" sz="2400" b="0" i="0" dirty="0" smtClean="0">
                <a:solidFill>
                  <a:srgbClr val="000000"/>
                </a:solidFill>
                <a:effectLst/>
              </a:rPr>
            </a:br>
            <a:r>
              <a:rPr lang="en-GB" sz="2400" b="0" i="0" dirty="0" smtClean="0">
                <a:solidFill>
                  <a:srgbClr val="000000"/>
                </a:solidFill>
                <a:effectLst/>
              </a:rPr>
              <a:t>Two lives war inside of me</a:t>
            </a:r>
            <a:br>
              <a:rPr lang="en-GB" sz="2400" b="0" i="0" dirty="0" smtClean="0">
                <a:solidFill>
                  <a:srgbClr val="000000"/>
                </a:solidFill>
                <a:effectLst/>
              </a:rPr>
            </a:br>
            <a:r>
              <a:rPr lang="en-GB" sz="2400" b="0" i="0" dirty="0" smtClean="0">
                <a:solidFill>
                  <a:srgbClr val="000000"/>
                </a:solidFill>
                <a:effectLst/>
              </a:rPr>
              <a:t>And though I want the spirit to win</a:t>
            </a:r>
            <a:br>
              <a:rPr lang="en-GB" sz="2400" b="0" i="0" dirty="0" smtClean="0">
                <a:solidFill>
                  <a:srgbClr val="000000"/>
                </a:solidFill>
                <a:effectLst/>
              </a:rPr>
            </a:br>
            <a:r>
              <a:rPr lang="en-GB" sz="2400" b="0" i="0" dirty="0" smtClean="0">
                <a:solidFill>
                  <a:srgbClr val="000000"/>
                </a:solidFill>
                <a:effectLst/>
              </a:rPr>
              <a:t>Seems the strong man gets his way</a:t>
            </a:r>
            <a:br>
              <a:rPr lang="en-GB" sz="2400" b="0" i="0" dirty="0" smtClean="0">
                <a:solidFill>
                  <a:srgbClr val="000000"/>
                </a:solidFill>
                <a:effectLst/>
              </a:rPr>
            </a:br>
            <a:r>
              <a:rPr lang="en-GB" sz="2400" b="0" i="0" dirty="0" smtClean="0">
                <a:solidFill>
                  <a:srgbClr val="000000"/>
                </a:solidFill>
                <a:effectLst/>
              </a:rPr>
              <a:t/>
            </a:r>
            <a:br>
              <a:rPr lang="en-GB" sz="2400" b="0" i="0" dirty="0" smtClean="0">
                <a:solidFill>
                  <a:srgbClr val="000000"/>
                </a:solidFill>
                <a:effectLst/>
              </a:rPr>
            </a:br>
            <a:r>
              <a:rPr lang="en-GB" sz="2400" b="0" i="0" dirty="0" smtClean="0">
                <a:solidFill>
                  <a:srgbClr val="000000"/>
                </a:solidFill>
                <a:effectLst/>
              </a:rPr>
              <a:t>I start my life </a:t>
            </a:r>
            <a:r>
              <a:rPr lang="en-GB" sz="2400" i="0" dirty="0" smtClean="0">
                <a:solidFill>
                  <a:srgbClr val="000000"/>
                </a:solidFill>
                <a:effectLst/>
              </a:rPr>
              <a:t>the same each day</a:t>
            </a:r>
            <a:br>
              <a:rPr lang="en-GB" sz="2400" i="0" dirty="0" smtClean="0">
                <a:solidFill>
                  <a:srgbClr val="000000"/>
                </a:solidFill>
                <a:effectLst/>
              </a:rPr>
            </a:br>
            <a:r>
              <a:rPr lang="en-GB" sz="2400" i="0" dirty="0" smtClean="0">
                <a:solidFill>
                  <a:srgbClr val="000000"/>
                </a:solidFill>
                <a:effectLst/>
              </a:rPr>
              <a:t>Praying for a better </a:t>
            </a:r>
            <a:r>
              <a:rPr lang="en-GB" sz="2400" b="0" i="0" dirty="0" smtClean="0">
                <a:solidFill>
                  <a:srgbClr val="000000"/>
                </a:solidFill>
                <a:effectLst/>
              </a:rPr>
              <a:t>way</a:t>
            </a:r>
            <a:br>
              <a:rPr lang="en-GB" sz="2400" b="0" i="0" dirty="0" smtClean="0">
                <a:solidFill>
                  <a:srgbClr val="000000"/>
                </a:solidFill>
                <a:effectLst/>
              </a:rPr>
            </a:br>
            <a:r>
              <a:rPr lang="en-GB" sz="2400" b="0" i="0" dirty="0" smtClean="0">
                <a:solidFill>
                  <a:srgbClr val="000000"/>
                </a:solidFill>
                <a:effectLst/>
              </a:rPr>
              <a:t>Made up in my mind I'm </a:t>
            </a:r>
            <a:r>
              <a:rPr lang="en-GB" sz="2400" b="0" i="0" dirty="0" err="1" smtClean="0">
                <a:solidFill>
                  <a:srgbClr val="000000"/>
                </a:solidFill>
                <a:effectLst/>
              </a:rPr>
              <a:t>gonna</a:t>
            </a:r>
            <a:r>
              <a:rPr lang="en-GB" sz="2400" b="0" i="0" dirty="0" smtClean="0">
                <a:solidFill>
                  <a:srgbClr val="000000"/>
                </a:solidFill>
                <a:effectLst/>
              </a:rPr>
              <a:t/>
            </a:r>
            <a:br>
              <a:rPr lang="en-GB" sz="2400" b="0" i="0" dirty="0" smtClean="0">
                <a:solidFill>
                  <a:srgbClr val="000000"/>
                </a:solidFill>
                <a:effectLst/>
              </a:rPr>
            </a:br>
            <a:r>
              <a:rPr lang="en-GB" sz="2400" b="0" i="0" dirty="0" smtClean="0">
                <a:solidFill>
                  <a:srgbClr val="000000"/>
                </a:solidFill>
                <a:effectLst/>
              </a:rPr>
              <a:t>Carry out the good that I desire</a:t>
            </a:r>
            <a:br>
              <a:rPr lang="en-GB" sz="2400" b="0" i="0" dirty="0" smtClean="0">
                <a:solidFill>
                  <a:srgbClr val="000000"/>
                </a:solidFill>
                <a:effectLst/>
              </a:rPr>
            </a:br>
            <a:r>
              <a:rPr lang="en-GB" sz="2400" b="0" i="0" dirty="0" smtClean="0">
                <a:solidFill>
                  <a:srgbClr val="000000"/>
                </a:solidFill>
                <a:effectLst/>
              </a:rPr>
              <a:t>But it seldom works out right</a:t>
            </a:r>
            <a:br>
              <a:rPr lang="en-GB" sz="2400" b="0" i="0" dirty="0" smtClean="0">
                <a:solidFill>
                  <a:srgbClr val="000000"/>
                </a:solidFill>
                <a:effectLst/>
              </a:rPr>
            </a:br>
            <a:r>
              <a:rPr lang="en-GB" sz="2400" b="0" i="0" dirty="0" smtClean="0">
                <a:solidFill>
                  <a:srgbClr val="000000"/>
                </a:solidFill>
                <a:effectLst/>
              </a:rPr>
              <a:t/>
            </a:r>
            <a:br>
              <a:rPr lang="en-GB" sz="2400" b="0" i="0" dirty="0" smtClean="0">
                <a:solidFill>
                  <a:srgbClr val="000000"/>
                </a:solidFill>
                <a:effectLst/>
              </a:rPr>
            </a:br>
            <a:r>
              <a:rPr lang="en-GB" b="0" i="0" dirty="0" smtClean="0">
                <a:solidFill>
                  <a:srgbClr val="000000"/>
                </a:solidFill>
                <a:effectLst/>
                <a:latin typeface="Programme"/>
              </a:rPr>
              <a:t/>
            </a:r>
            <a:br>
              <a:rPr lang="en-GB" b="0" i="0" dirty="0" smtClean="0">
                <a:solidFill>
                  <a:srgbClr val="000000"/>
                </a:solidFill>
                <a:effectLst/>
                <a:latin typeface="Programme"/>
              </a:rPr>
            </a:br>
            <a:endParaRPr lang="en-GB" b="0" i="0" dirty="0">
              <a:solidFill>
                <a:srgbClr val="000000"/>
              </a:solidFill>
              <a:effectLst/>
              <a:latin typeface="Programme"/>
            </a:endParaRPr>
          </a:p>
        </p:txBody>
      </p:sp>
      <p:sp>
        <p:nvSpPr>
          <p:cNvPr id="5" name="TextBox 4"/>
          <p:cNvSpPr txBox="1"/>
          <p:nvPr/>
        </p:nvSpPr>
        <p:spPr>
          <a:xfrm>
            <a:off x="6162732" y="91980"/>
            <a:ext cx="5188814" cy="6001643"/>
          </a:xfrm>
          <a:prstGeom prst="rect">
            <a:avLst/>
          </a:prstGeom>
          <a:noFill/>
        </p:spPr>
        <p:txBody>
          <a:bodyPr wrap="square" rtlCol="0">
            <a:spAutoFit/>
          </a:bodyPr>
          <a:lstStyle/>
          <a:p>
            <a:r>
              <a:rPr lang="en-GB" sz="2400" b="0" i="0" dirty="0" smtClean="0">
                <a:solidFill>
                  <a:srgbClr val="000000"/>
                </a:solidFill>
                <a:effectLst/>
                <a:latin typeface="Programme"/>
              </a:rPr>
              <a:t/>
            </a:r>
            <a:br>
              <a:rPr lang="en-GB" sz="2400" b="0" i="0" dirty="0" smtClean="0">
                <a:solidFill>
                  <a:srgbClr val="000000"/>
                </a:solidFill>
                <a:effectLst/>
                <a:latin typeface="Programme"/>
              </a:rPr>
            </a:br>
            <a:r>
              <a:rPr lang="en-GB" sz="2400" b="0" i="0" dirty="0" smtClean="0">
                <a:solidFill>
                  <a:srgbClr val="000000"/>
                </a:solidFill>
                <a:effectLst/>
              </a:rPr>
              <a:t>I know that life is choices</a:t>
            </a:r>
            <a:br>
              <a:rPr lang="en-GB" sz="2400" b="0" i="0" dirty="0" smtClean="0">
                <a:solidFill>
                  <a:srgbClr val="000000"/>
                </a:solidFill>
                <a:effectLst/>
              </a:rPr>
            </a:br>
            <a:r>
              <a:rPr lang="en-GB" sz="2400" b="0" i="0" dirty="0" smtClean="0">
                <a:solidFill>
                  <a:srgbClr val="000000"/>
                </a:solidFill>
                <a:effectLst/>
              </a:rPr>
              <a:t>Chances all day long</a:t>
            </a:r>
            <a:br>
              <a:rPr lang="en-GB" sz="2400" b="0" i="0" dirty="0" smtClean="0">
                <a:solidFill>
                  <a:srgbClr val="000000"/>
                </a:solidFill>
                <a:effectLst/>
              </a:rPr>
            </a:br>
            <a:r>
              <a:rPr lang="en-GB" sz="2400" b="0" i="0" dirty="0" smtClean="0">
                <a:solidFill>
                  <a:srgbClr val="000000"/>
                </a:solidFill>
                <a:effectLst/>
              </a:rPr>
              <a:t>Seems my right just always turns out wrong</a:t>
            </a:r>
          </a:p>
          <a:p>
            <a:r>
              <a:rPr lang="en-GB" sz="2400" dirty="0" smtClean="0"/>
              <a:t>Some </a:t>
            </a:r>
            <a:r>
              <a:rPr lang="en-GB" sz="2400" dirty="0"/>
              <a:t>are deeds of ignorance</a:t>
            </a:r>
            <a:br>
              <a:rPr lang="en-GB" sz="2400" dirty="0"/>
            </a:br>
            <a:r>
              <a:rPr lang="en-GB" sz="2400" dirty="0"/>
              <a:t>Sometimes disobedience</a:t>
            </a:r>
            <a:br>
              <a:rPr lang="en-GB" sz="2400" dirty="0"/>
            </a:br>
            <a:r>
              <a:rPr lang="en-GB" sz="2400" dirty="0"/>
              <a:t>But does it make much difference</a:t>
            </a:r>
            <a:br>
              <a:rPr lang="en-GB" sz="2400" dirty="0"/>
            </a:br>
            <a:r>
              <a:rPr lang="en-GB" sz="2400" dirty="0"/>
              <a:t>When it's all rebellion in my heart</a:t>
            </a:r>
            <a:br>
              <a:rPr lang="en-GB" sz="2400" dirty="0"/>
            </a:br>
            <a:r>
              <a:rPr lang="en-GB" sz="2400" dirty="0"/>
              <a:t>Can I ever make it right</a:t>
            </a:r>
            <a:r>
              <a:rPr lang="en-GB" sz="2400" dirty="0" smtClean="0"/>
              <a:t>.</a:t>
            </a:r>
          </a:p>
          <a:p>
            <a:endParaRPr lang="en-GB" sz="2400" dirty="0"/>
          </a:p>
          <a:p>
            <a:r>
              <a:rPr lang="en-GB" sz="2400" dirty="0">
                <a:solidFill>
                  <a:srgbClr val="000000"/>
                </a:solidFill>
              </a:rPr>
              <a:t>I don't do what I know is true</a:t>
            </a:r>
            <a:br>
              <a:rPr lang="en-GB" sz="2400" dirty="0">
                <a:solidFill>
                  <a:srgbClr val="000000"/>
                </a:solidFill>
              </a:rPr>
            </a:br>
            <a:r>
              <a:rPr lang="en-GB" sz="2400" dirty="0">
                <a:solidFill>
                  <a:srgbClr val="000000"/>
                </a:solidFill>
              </a:rPr>
              <a:t>I do what I don't </a:t>
            </a:r>
            <a:r>
              <a:rPr lang="en-GB" sz="2400" dirty="0" err="1">
                <a:solidFill>
                  <a:srgbClr val="000000"/>
                </a:solidFill>
              </a:rPr>
              <a:t>wanna</a:t>
            </a:r>
            <a:r>
              <a:rPr lang="en-GB" sz="2400" dirty="0">
                <a:solidFill>
                  <a:srgbClr val="000000"/>
                </a:solidFill>
              </a:rPr>
              <a:t> do</a:t>
            </a:r>
            <a:br>
              <a:rPr lang="en-GB" sz="2400" dirty="0">
                <a:solidFill>
                  <a:srgbClr val="000000"/>
                </a:solidFill>
              </a:rPr>
            </a:br>
            <a:r>
              <a:rPr lang="en-GB" sz="2400" dirty="0">
                <a:solidFill>
                  <a:srgbClr val="000000"/>
                </a:solidFill>
              </a:rPr>
              <a:t>But I do it, oh, yes, I do it</a:t>
            </a:r>
            <a:br>
              <a:rPr lang="en-GB" sz="2400" dirty="0">
                <a:solidFill>
                  <a:srgbClr val="000000"/>
                </a:solidFill>
              </a:rPr>
            </a:br>
            <a:endParaRPr lang="en-GB" sz="2400" dirty="0">
              <a:solidFill>
                <a:srgbClr val="000000"/>
              </a:solidFill>
            </a:endParaRPr>
          </a:p>
          <a:p>
            <a:r>
              <a:rPr lang="en-GB" dirty="0" smtClean="0"/>
              <a:t>Sandi Patti – </a:t>
            </a:r>
            <a:r>
              <a:rPr lang="en-GB" i="1" dirty="0" smtClean="0"/>
              <a:t>The Dilemma</a:t>
            </a:r>
            <a:r>
              <a:rPr lang="en-GB" dirty="0" smtClean="0"/>
              <a:t>, 2009</a:t>
            </a:r>
            <a:endParaRPr lang="en-GB" dirty="0"/>
          </a:p>
        </p:txBody>
      </p:sp>
    </p:spTree>
    <p:extLst>
      <p:ext uri="{BB962C8B-B14F-4D97-AF65-F5344CB8AC3E}">
        <p14:creationId xmlns:p14="http://schemas.microsoft.com/office/powerpoint/2010/main" val="318336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97382" y="180711"/>
            <a:ext cx="4423352" cy="6677289"/>
          </a:xfrm>
          <a:prstGeom prst="rect">
            <a:avLst/>
          </a:prstGeom>
        </p:spPr>
      </p:pic>
      <p:sp>
        <p:nvSpPr>
          <p:cNvPr id="2" name="TextBox 1"/>
          <p:cNvSpPr txBox="1"/>
          <p:nvPr/>
        </p:nvSpPr>
        <p:spPr>
          <a:xfrm>
            <a:off x="7989455" y="5403273"/>
            <a:ext cx="3749963" cy="646331"/>
          </a:xfrm>
          <a:prstGeom prst="rect">
            <a:avLst/>
          </a:prstGeom>
          <a:noFill/>
        </p:spPr>
        <p:txBody>
          <a:bodyPr wrap="square" rtlCol="0">
            <a:spAutoFit/>
          </a:bodyPr>
          <a:lstStyle/>
          <a:p>
            <a:r>
              <a:rPr lang="en-GB" dirty="0" smtClean="0"/>
              <a:t>Jesus heals </a:t>
            </a:r>
            <a:r>
              <a:rPr lang="en-GB" smtClean="0"/>
              <a:t>a paralysed </a:t>
            </a:r>
            <a:r>
              <a:rPr lang="en-GB" dirty="0" smtClean="0"/>
              <a:t>man.</a:t>
            </a:r>
          </a:p>
          <a:p>
            <a:r>
              <a:rPr lang="en-GB" dirty="0" smtClean="0"/>
              <a:t>Luke 5: 18-25</a:t>
            </a:r>
            <a:endParaRPr lang="en-GB" dirty="0"/>
          </a:p>
        </p:txBody>
      </p:sp>
    </p:spTree>
    <p:extLst>
      <p:ext uri="{BB962C8B-B14F-4D97-AF65-F5344CB8AC3E}">
        <p14:creationId xmlns:p14="http://schemas.microsoft.com/office/powerpoint/2010/main" val="619272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4596" y="5719227"/>
            <a:ext cx="9827491" cy="1138773"/>
          </a:xfrm>
          <a:prstGeom prst="rect">
            <a:avLst/>
          </a:prstGeom>
          <a:noFill/>
        </p:spPr>
        <p:txBody>
          <a:bodyPr wrap="square" rtlCol="0">
            <a:spAutoFit/>
          </a:bodyPr>
          <a:lstStyle/>
          <a:p>
            <a:r>
              <a:rPr lang="en-GB" sz="4000" dirty="0" smtClean="0"/>
              <a:t>‘</a:t>
            </a:r>
            <a:r>
              <a:rPr lang="en-GB" sz="3200" dirty="0" smtClean="0"/>
              <a:t>I have done all of this for you, what do you do for me?’</a:t>
            </a:r>
          </a:p>
          <a:p>
            <a:r>
              <a:rPr lang="en-GB" sz="2800" dirty="0" smtClean="0"/>
              <a:t>(inscription under the painting)</a:t>
            </a:r>
            <a:endParaRPr lang="en-GB" sz="2800" dirty="0"/>
          </a:p>
        </p:txBody>
      </p:sp>
      <p:pic>
        <p:nvPicPr>
          <p:cNvPr id="4" name="Picture 3"/>
          <p:cNvPicPr>
            <a:picLocks noChangeAspect="1"/>
          </p:cNvPicPr>
          <p:nvPr/>
        </p:nvPicPr>
        <p:blipFill>
          <a:blip r:embed="rId2"/>
          <a:stretch>
            <a:fillRect/>
          </a:stretch>
        </p:blipFill>
        <p:spPr>
          <a:xfrm>
            <a:off x="3468227" y="102638"/>
            <a:ext cx="4560144" cy="5630301"/>
          </a:xfrm>
          <a:prstGeom prst="rect">
            <a:avLst/>
          </a:prstGeom>
        </p:spPr>
      </p:pic>
    </p:spTree>
    <p:extLst>
      <p:ext uri="{BB962C8B-B14F-4D97-AF65-F5344CB8AC3E}">
        <p14:creationId xmlns:p14="http://schemas.microsoft.com/office/powerpoint/2010/main" val="2504851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911a6ce-f3f8-410c-82d6-cdebf25c0ba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D2C9578948FB4BBDEFA4C115FF2CE8" ma:contentTypeVersion="17" ma:contentTypeDescription="Create a new document." ma:contentTypeScope="" ma:versionID="eb41b05720b7d3f22a858a8f4f873dcd">
  <xsd:schema xmlns:xsd="http://www.w3.org/2001/XMLSchema" xmlns:xs="http://www.w3.org/2001/XMLSchema" xmlns:p="http://schemas.microsoft.com/office/2006/metadata/properties" xmlns:ns3="9911a6ce-f3f8-410c-82d6-cdebf25c0ba4" xmlns:ns4="43500f77-5812-4bb6-93cb-fabc4f5716a5" targetNamespace="http://schemas.microsoft.com/office/2006/metadata/properties" ma:root="true" ma:fieldsID="4844fde9d17f2b12b6735e850a98caa7" ns3:_="" ns4:_="">
    <xsd:import namespace="9911a6ce-f3f8-410c-82d6-cdebf25c0ba4"/>
    <xsd:import namespace="43500f77-5812-4bb6-93cb-fabc4f5716a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Location"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11a6ce-f3f8-410c-82d6-cdebf25c0b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500f77-5812-4bb6-93cb-fabc4f5716a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1805C8-4E25-42D5-A8E2-8D7366BF5D72}">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3500f77-5812-4bb6-93cb-fabc4f5716a5"/>
    <ds:schemaRef ds:uri="9911a6ce-f3f8-410c-82d6-cdebf25c0ba4"/>
    <ds:schemaRef ds:uri="http://www.w3.org/XML/1998/namespace"/>
    <ds:schemaRef ds:uri="http://purl.org/dc/terms/"/>
  </ds:schemaRefs>
</ds:datastoreItem>
</file>

<file path=customXml/itemProps2.xml><?xml version="1.0" encoding="utf-8"?>
<ds:datastoreItem xmlns:ds="http://schemas.openxmlformats.org/officeDocument/2006/customXml" ds:itemID="{8324F454-107D-4BDB-955B-5D8852829FE0}">
  <ds:schemaRefs>
    <ds:schemaRef ds:uri="http://schemas.microsoft.com/sharepoint/v3/contenttype/forms"/>
  </ds:schemaRefs>
</ds:datastoreItem>
</file>

<file path=customXml/itemProps3.xml><?xml version="1.0" encoding="utf-8"?>
<ds:datastoreItem xmlns:ds="http://schemas.openxmlformats.org/officeDocument/2006/customXml" ds:itemID="{A254786D-D406-4FA3-BB23-E28497C34C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11a6ce-f3f8-410c-82d6-cdebf25c0ba4"/>
    <ds:schemaRef ds:uri="43500f77-5812-4bb6-93cb-fabc4f5716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460</TotalTime>
  <Words>443</Words>
  <Application>Microsoft Office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Agency FB</vt:lpstr>
      <vt:lpstr>Arial</vt:lpstr>
      <vt:lpstr>Bahnschrift Condensed</vt:lpstr>
      <vt:lpstr>Calibri</vt:lpstr>
      <vt:lpstr>Calibri Light</vt:lpstr>
      <vt:lpstr>Calisto MT</vt:lpstr>
      <vt:lpstr>Programme</vt:lpstr>
      <vt:lpstr>Office Theme</vt:lpstr>
      <vt:lpstr>PowerPoint Presentation</vt:lpstr>
      <vt:lpstr>‘em se plantando tudo dá’  ‘all that is planted, grows’  (popular Brazilian saying)</vt:lpstr>
      <vt:lpstr>The book of James so far…</vt:lpstr>
      <vt:lpstr>PowerPoint Presentation</vt:lpstr>
      <vt:lpstr>PowerPoint Presentation</vt:lpstr>
      <vt:lpstr>PowerPoint Presentation</vt:lpstr>
    </vt:vector>
  </TitlesOfParts>
  <Company>Cambridge University 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Zara Hutchinson-Goncalves</dc:creator>
  <cp:lastModifiedBy>Zara Hutchinson-Goncalves</cp:lastModifiedBy>
  <cp:revision>30</cp:revision>
  <dcterms:created xsi:type="dcterms:W3CDTF">2024-01-16T16:15:52Z</dcterms:created>
  <dcterms:modified xsi:type="dcterms:W3CDTF">2024-01-26T09:31:55Z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0x01010048D2C9578948FB4BBDEFA4C115FF2CE8</vt:lpwstr>
  </property>
</Properties>
</file>