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87" r:id="rId3"/>
    <p:sldId id="28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498"/>
    <a:srgbClr val="E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9" autoAdjust="0"/>
    <p:restoredTop sz="86410" autoAdjust="0"/>
  </p:normalViewPr>
  <p:slideViewPr>
    <p:cSldViewPr snapToGrid="0">
      <p:cViewPr varScale="1">
        <p:scale>
          <a:sx n="30" d="100"/>
          <a:sy n="30" d="100"/>
        </p:scale>
        <p:origin x="96" y="1344"/>
      </p:cViewPr>
      <p:guideLst/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27/09/2018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alford.ac.uk/business-school/partnership-managemen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qlaconsulting.com/tag/transformational-leade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qlaconsulting.com/tag/transformational-leade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amon.com/shop/services/exceeding-number-of-people/" TargetMode="External"/><Relationship Id="rId3" Type="http://schemas.openxmlformats.org/officeDocument/2006/relationships/hyperlink" Target="https://filandrians.wordpress.com/2012/10/23/27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oblogger.com/church-congregation-clipart.html" TargetMode="External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731" y="2601119"/>
            <a:ext cx="8318269" cy="1655762"/>
          </a:xfrm>
        </p:spPr>
        <p:txBody>
          <a:bodyPr>
            <a:normAutofit/>
          </a:bodyPr>
          <a:lstStyle/>
          <a:p>
            <a:r>
              <a:rPr lang="en-GB" sz="3600" b="1" i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14</a:t>
            </a:r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en-GB" sz="3600" b="1" i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Inspired to break a winning team</a:t>
            </a:r>
            <a:br>
              <a:rPr lang="en-GB" sz="24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GB" sz="3600" b="1" i="1" dirty="0"/>
              <a:t>Acts 13:1-3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A51B6-4E08-48A3-B72F-B87A6DA2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An effective leadership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E5A1A-8747-41D5-B328-B0E100E8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1" rtl="0"/>
            <a:r>
              <a:rPr lang="en-GB" dirty="0"/>
              <a:t>They communicate well with each other</a:t>
            </a:r>
          </a:p>
          <a:p>
            <a:pPr marR="0" lvl="1" rtl="0"/>
            <a:r>
              <a:rPr lang="en-GB" dirty="0"/>
              <a:t>They focus on the goals and results</a:t>
            </a:r>
          </a:p>
          <a:p>
            <a:pPr marR="0" lvl="1" rtl="0"/>
            <a:r>
              <a:rPr lang="en-GB" dirty="0"/>
              <a:t>They each contribute their fair share</a:t>
            </a:r>
          </a:p>
          <a:p>
            <a:pPr marR="0" lvl="1" rtl="0"/>
            <a:r>
              <a:rPr lang="en-GB" dirty="0"/>
              <a:t>They offer each other support</a:t>
            </a:r>
          </a:p>
          <a:p>
            <a:pPr marR="0" lvl="1" rtl="0"/>
            <a:r>
              <a:rPr lang="en-GB" dirty="0"/>
              <a:t>They are a diverse group (all unique)</a:t>
            </a:r>
          </a:p>
          <a:p>
            <a:pPr marR="0" lvl="1" rtl="0"/>
            <a:r>
              <a:rPr lang="en-GB" dirty="0"/>
              <a:t>They have a strong leader (Barnabas)</a:t>
            </a:r>
          </a:p>
          <a:p>
            <a:pPr marR="0" lvl="1" rtl="0"/>
            <a:r>
              <a:rPr lang="en-GB" dirty="0"/>
              <a:t>They’re organised</a:t>
            </a:r>
          </a:p>
          <a:p>
            <a:pPr marR="0" lvl="1" rtl="0"/>
            <a:r>
              <a:rPr lang="en-GB" dirty="0"/>
              <a:t>They have fun</a:t>
            </a:r>
          </a:p>
          <a:p>
            <a:pPr marR="0" lvl="0" rtl="0"/>
            <a:r>
              <a:rPr lang="en-GB" dirty="0"/>
              <a:t>You wouldn’t want to mess with that, BUT God does!</a:t>
            </a:r>
          </a:p>
          <a:p>
            <a:pPr marR="0" lvl="1" rtl="0"/>
            <a:r>
              <a:rPr lang="en-GB" dirty="0"/>
              <a:t>It’s not about the team, it’s about the 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5874-4EEB-4210-BE87-868A9C02E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22566" y="2277374"/>
            <a:ext cx="4169434" cy="31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2768-4A45-405A-BF9F-027E30A8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uses real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1D904-C716-486D-9E0A-904AC2C04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1500" y="776378"/>
            <a:ext cx="5790500" cy="41622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ACC8-3B38-44CF-8686-7817E4AFC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All inspired by the Holy Spirit</a:t>
            </a:r>
          </a:p>
          <a:p>
            <a:pPr marR="0" lvl="1" rtl="0"/>
            <a:r>
              <a:rPr lang="en-GB" dirty="0"/>
              <a:t>Barnabas</a:t>
            </a:r>
          </a:p>
          <a:p>
            <a:pPr marR="0" lvl="1" rtl="0"/>
            <a:r>
              <a:rPr lang="en-GB" dirty="0"/>
              <a:t>Simeon called Niger </a:t>
            </a:r>
          </a:p>
          <a:p>
            <a:pPr marR="0" lvl="1" rtl="0"/>
            <a:r>
              <a:rPr lang="en-GB" dirty="0"/>
              <a:t>Lucius of Cyrene</a:t>
            </a:r>
          </a:p>
          <a:p>
            <a:pPr marR="0" lvl="1" rtl="0"/>
            <a:r>
              <a:rPr lang="en-GB" dirty="0"/>
              <a:t>Manaen </a:t>
            </a:r>
          </a:p>
          <a:p>
            <a:pPr marR="0" lvl="1" rtl="0"/>
            <a:r>
              <a:rPr lang="en-GB" dirty="0"/>
              <a:t>Saul (Paul)</a:t>
            </a:r>
          </a:p>
          <a:p>
            <a:pPr marR="0" lvl="0" rtl="0"/>
            <a:r>
              <a:rPr lang="en-GB" dirty="0"/>
              <a:t>Prophets and teachers in a team</a:t>
            </a:r>
          </a:p>
          <a:p>
            <a:pPr marR="0" lvl="0" rtl="0"/>
            <a:r>
              <a:rPr lang="en-GB" dirty="0"/>
              <a:t>When you’re led by such a team everyone benefits</a:t>
            </a:r>
          </a:p>
        </p:txBody>
      </p:sp>
    </p:spTree>
    <p:extLst>
      <p:ext uri="{BB962C8B-B14F-4D97-AF65-F5344CB8AC3E}">
        <p14:creationId xmlns:p14="http://schemas.microsoft.com/office/powerpoint/2010/main" val="230551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ECD2-8ABF-4953-87D9-945280AA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speaks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058B4-C84C-4C1C-8FC1-9201248A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To to change things</a:t>
            </a:r>
          </a:p>
          <a:p>
            <a:pPr marR="0" lvl="1" rtl="0"/>
            <a:r>
              <a:rPr lang="en-GB" dirty="0"/>
              <a:t>Change is costly</a:t>
            </a:r>
          </a:p>
          <a:p>
            <a:pPr marR="0" lvl="0" rtl="0"/>
            <a:r>
              <a:rPr lang="en-GB" dirty="0"/>
              <a:t>He also calls</a:t>
            </a:r>
          </a:p>
          <a:p>
            <a:pPr marR="0" lvl="1" rtl="0"/>
            <a:r>
              <a:rPr lang="en-GB" dirty="0"/>
              <a:t>God tells the church, but He has already called Barnabas and Paul for this mission</a:t>
            </a:r>
          </a:p>
          <a:p>
            <a:pPr marR="0" lvl="0" rtl="0"/>
            <a:r>
              <a:rPr lang="en-GB" dirty="0"/>
              <a:t>Not for the church, but for the kingdom of God in Christ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F8513-ADD7-4DDF-9A88-89E338E5F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2700" y="0"/>
            <a:ext cx="4400550" cy="31631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4FB5BD3-1C6E-4393-A0F8-984DC12940A5}"/>
              </a:ext>
            </a:extLst>
          </p:cNvPr>
          <p:cNvSpPr/>
          <p:nvPr/>
        </p:nvSpPr>
        <p:spPr>
          <a:xfrm>
            <a:off x="7315200" y="857250"/>
            <a:ext cx="742950" cy="752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99C3F-52D5-43B5-A851-509A6FD22B46}"/>
              </a:ext>
            </a:extLst>
          </p:cNvPr>
          <p:cNvSpPr/>
          <p:nvPr/>
        </p:nvSpPr>
        <p:spPr>
          <a:xfrm>
            <a:off x="7315200" y="1476374"/>
            <a:ext cx="466725" cy="1686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185DE2-B6C6-4633-A339-1C18F66897B4}"/>
              </a:ext>
            </a:extLst>
          </p:cNvPr>
          <p:cNvSpPr/>
          <p:nvPr/>
        </p:nvSpPr>
        <p:spPr>
          <a:xfrm>
            <a:off x="8883650" y="1263651"/>
            <a:ext cx="466725" cy="4889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975A80-90DD-436A-AA05-DE5A2DC6F333}"/>
              </a:ext>
            </a:extLst>
          </p:cNvPr>
          <p:cNvGrpSpPr/>
          <p:nvPr/>
        </p:nvGrpSpPr>
        <p:grpSpPr>
          <a:xfrm>
            <a:off x="9079708" y="1656182"/>
            <a:ext cx="457992" cy="1309103"/>
            <a:chOff x="9079708" y="1656182"/>
            <a:chExt cx="457992" cy="130910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B59606-937F-478F-8806-056881977EAA}"/>
                </a:ext>
              </a:extLst>
            </p:cNvPr>
            <p:cNvSpPr/>
            <p:nvPr/>
          </p:nvSpPr>
          <p:spPr>
            <a:xfrm>
              <a:off x="9350374" y="1825625"/>
              <a:ext cx="187326" cy="48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C2A353-9268-4C8C-8D11-C8FEB3867C57}"/>
                </a:ext>
              </a:extLst>
            </p:cNvPr>
            <p:cNvSpPr/>
            <p:nvPr/>
          </p:nvSpPr>
          <p:spPr>
            <a:xfrm>
              <a:off x="9231311" y="1656182"/>
              <a:ext cx="187326" cy="485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C8A31A-4DAF-4DAD-A44A-F9C7A1E057D5}"/>
                </a:ext>
              </a:extLst>
            </p:cNvPr>
            <p:cNvSpPr/>
            <p:nvPr/>
          </p:nvSpPr>
          <p:spPr>
            <a:xfrm>
              <a:off x="9079708" y="1674227"/>
              <a:ext cx="384174" cy="129105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79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0570-D2BE-4236-A456-4E173B52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It’s God’s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277F3-BB82-43F0-9612-8BBBBBBC9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God’s mission for the world needed a church</a:t>
            </a:r>
          </a:p>
          <a:p>
            <a:pPr marR="0" lvl="0" rtl="0"/>
            <a:r>
              <a:rPr lang="en-GB" dirty="0"/>
              <a:t>The church fasted and prayed and sent them off</a:t>
            </a:r>
          </a:p>
          <a:p>
            <a:pPr marR="0" lvl="1" rtl="0"/>
            <a:r>
              <a:rPr lang="en-GB" dirty="0"/>
              <a:t>In Antioch a new era was born</a:t>
            </a:r>
          </a:p>
          <a:p>
            <a:pPr marR="0" lvl="2" rtl="0"/>
            <a:r>
              <a:rPr lang="en-GB" dirty="0"/>
              <a:t>God’s mission had a church…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F4E80C-8EE1-46EF-8E88-CEDB41132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94" y="5207260"/>
            <a:ext cx="3198427" cy="172665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85E8AF5-7E50-41A0-AF48-CCB9644EB5AD}"/>
              </a:ext>
            </a:extLst>
          </p:cNvPr>
          <p:cNvGrpSpPr/>
          <p:nvPr/>
        </p:nvGrpSpPr>
        <p:grpSpPr>
          <a:xfrm>
            <a:off x="4171888" y="4612137"/>
            <a:ext cx="7195685" cy="2266882"/>
            <a:chOff x="4171888" y="4612137"/>
            <a:chExt cx="7195685" cy="226688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183A0B-624F-484D-A1C1-3536AC5BA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33" b="99495" l="2273" r="98788">
                          <a14:foregroundMark x1="11061" y1="77273" x2="11061" y2="77273"/>
                          <a14:foregroundMark x1="92121" y1="83333" x2="92121" y2="83333"/>
                          <a14:foregroundMark x1="92121" y1="66835" x2="92121" y2="66835"/>
                          <a14:foregroundMark x1="98939" y1="81145" x2="98939" y2="81145"/>
                          <a14:foregroundMark x1="88788" y1="96128" x2="88788" y2="96128"/>
                          <a14:foregroundMark x1="93485" y1="97643" x2="93485" y2="97643"/>
                          <a14:foregroundMark x1="13788" y1="83333" x2="13788" y2="83333"/>
                          <a14:foregroundMark x1="12424" y1="78788" x2="12424" y2="78788"/>
                          <a14:foregroundMark x1="25303" y1="99158" x2="25303" y2="99158"/>
                          <a14:foregroundMark x1="33636" y1="98822" x2="33636" y2="98822"/>
                          <a14:foregroundMark x1="58333" y1="99663" x2="58333" y2="99663"/>
                          <a14:foregroundMark x1="23182" y1="99158" x2="23182" y2="99158"/>
                          <a14:foregroundMark x1="11061" y1="64815" x2="11515" y2="84343"/>
                          <a14:foregroundMark x1="6818" y1="75589" x2="2273" y2="80135"/>
                          <a14:backgroundMark x1="44242" y1="87542" x2="44242" y2="87542"/>
                          <a14:backgroundMark x1="38788" y1="85859" x2="38788" y2="85859"/>
                          <a14:backgroundMark x1="43939" y1="67003" x2="43939" y2="67003"/>
                          <a14:backgroundMark x1="57727" y1="80640" x2="57727" y2="806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171888" y="4612137"/>
              <a:ext cx="6809349" cy="22458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AB3BE8E-20C4-4834-983C-5FBA2A4B14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80808"/>
            <a:stretch/>
          </p:blipFill>
          <p:spPr>
            <a:xfrm>
              <a:off x="10978779" y="5869858"/>
              <a:ext cx="388794" cy="100916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3A8286-8C7E-4B93-B9C4-7E96BD8B56FA}"/>
              </a:ext>
            </a:extLst>
          </p:cNvPr>
          <p:cNvSpPr txBox="1"/>
          <p:nvPr/>
        </p:nvSpPr>
        <p:spPr>
          <a:xfrm rot="16200000">
            <a:off x="2457617" y="5393928"/>
            <a:ext cx="220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Mission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83BF3F-7FC4-4C9D-AACF-075FF6441A72}"/>
              </a:ext>
            </a:extLst>
          </p:cNvPr>
          <p:cNvSpPr/>
          <p:nvPr/>
        </p:nvSpPr>
        <p:spPr>
          <a:xfrm>
            <a:off x="4324323" y="5329434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E1182-A5BD-4B43-BCA7-5C1FEA6A0AE1}"/>
              </a:ext>
            </a:extLst>
          </p:cNvPr>
          <p:cNvSpPr/>
          <p:nvPr/>
        </p:nvSpPr>
        <p:spPr>
          <a:xfrm>
            <a:off x="5492236" y="5352344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1A984B-0587-4DC8-A3B9-AE02CAE4EDC8}"/>
              </a:ext>
            </a:extLst>
          </p:cNvPr>
          <p:cNvSpPr/>
          <p:nvPr/>
        </p:nvSpPr>
        <p:spPr>
          <a:xfrm rot="2109825">
            <a:off x="6266553" y="5035493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E83A8E-F99E-479D-B5FE-067EC847C11D}"/>
              </a:ext>
            </a:extLst>
          </p:cNvPr>
          <p:cNvSpPr/>
          <p:nvPr/>
        </p:nvSpPr>
        <p:spPr>
          <a:xfrm rot="19208054">
            <a:off x="6918471" y="5220047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8EBF05-E45B-4AD1-8E7F-7960A6715A55}"/>
              </a:ext>
            </a:extLst>
          </p:cNvPr>
          <p:cNvSpPr/>
          <p:nvPr/>
        </p:nvSpPr>
        <p:spPr>
          <a:xfrm>
            <a:off x="8233976" y="5054652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</a:rPr>
              <a:t>i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E95404-6931-4E6B-AE38-312D9405E45D}"/>
              </a:ext>
            </a:extLst>
          </p:cNvPr>
          <p:cNvSpPr/>
          <p:nvPr/>
        </p:nvSpPr>
        <p:spPr>
          <a:xfrm>
            <a:off x="9738549" y="5352344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1A050-2BB6-4A9E-9E19-95B31A3EB025}"/>
              </a:ext>
            </a:extLst>
          </p:cNvPr>
          <p:cNvSpPr/>
          <p:nvPr/>
        </p:nvSpPr>
        <p:spPr>
          <a:xfrm>
            <a:off x="10543720" y="5184772"/>
            <a:ext cx="12264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373F5F9-74C6-43AD-80B0-0FF0C85E5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3" b="99495" l="2273" r="98788">
                        <a14:foregroundMark x1="11061" y1="77273" x2="11061" y2="77273"/>
                        <a14:foregroundMark x1="92121" y1="83333" x2="92121" y2="83333"/>
                        <a14:foregroundMark x1="92121" y1="66835" x2="92121" y2="66835"/>
                        <a14:foregroundMark x1="98939" y1="81145" x2="98939" y2="81145"/>
                        <a14:foregroundMark x1="88788" y1="96128" x2="88788" y2="96128"/>
                        <a14:foregroundMark x1="93485" y1="97643" x2="93485" y2="97643"/>
                        <a14:foregroundMark x1="13788" y1="83333" x2="13788" y2="83333"/>
                        <a14:foregroundMark x1="12424" y1="78788" x2="12424" y2="78788"/>
                        <a14:foregroundMark x1="25303" y1="99158" x2="25303" y2="99158"/>
                        <a14:foregroundMark x1="33636" y1="98822" x2="33636" y2="98822"/>
                        <a14:foregroundMark x1="58333" y1="99663" x2="58333" y2="99663"/>
                        <a14:foregroundMark x1="23182" y1="99158" x2="23182" y2="99158"/>
                        <a14:foregroundMark x1="11061" y1="64815" x2="11515" y2="84343"/>
                        <a14:foregroundMark x1="6818" y1="75589" x2="2273" y2="80135"/>
                        <a14:backgroundMark x1="44242" y1="87542" x2="44242" y2="87542"/>
                        <a14:backgroundMark x1="38788" y1="85859" x2="38788" y2="85859"/>
                        <a14:backgroundMark x1="43939" y1="67003" x2="43939" y2="67003"/>
                        <a14:backgroundMark x1="57727" y1="80640" x2="57727" y2="80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904" y="3821030"/>
            <a:ext cx="3359399" cy="306262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31E36E3-507D-427B-A089-686F019C29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80808"/>
          <a:stretch/>
        </p:blipFill>
        <p:spPr>
          <a:xfrm>
            <a:off x="1767327" y="5830720"/>
            <a:ext cx="388794" cy="10091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14F389-8B53-4EAC-8F3D-9E2D6E5681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4" b="89899" l="5455" r="95909">
                        <a14:foregroundMark x1="50000" y1="6902" x2="50000" y2="14478"/>
                        <a14:foregroundMark x1="49394" y1="1684" x2="50000" y2="2525"/>
                        <a14:foregroundMark x1="5455" y1="52694" x2="5455" y2="52694"/>
                        <a14:foregroundMark x1="95909" y1="55051" x2="95909" y2="55051"/>
                        <a14:backgroundMark x1="5455" y1="75253" x2="33485" y2="75253"/>
                        <a14:backgroundMark x1="33485" y1="75253" x2="70758" y2="71549"/>
                        <a14:backgroundMark x1="70758" y1="71549" x2="95909" y2="76094"/>
                        <a14:backgroundMark x1="11515" y1="71549" x2="11515" y2="85859"/>
                        <a14:backgroundMark x1="89848" y1="78283" x2="89848" y2="89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8018" y="3669910"/>
            <a:ext cx="3429650" cy="299122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B538A836-CD16-4B82-B3CF-46A5A2257304}"/>
              </a:ext>
            </a:extLst>
          </p:cNvPr>
          <p:cNvSpPr/>
          <p:nvPr/>
        </p:nvSpPr>
        <p:spPr>
          <a:xfrm>
            <a:off x="2139732" y="3923202"/>
            <a:ext cx="36002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Antioch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C98E4D-14DE-4A6F-8E82-54FA075238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03" y="4093192"/>
            <a:ext cx="2911854" cy="7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20" grpId="0"/>
      <p:bldP spid="20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6623</TotalTime>
  <Words>205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Leading of the Spirit</vt:lpstr>
      <vt:lpstr>An effective leadership team</vt:lpstr>
      <vt:lpstr>God uses real people</vt:lpstr>
      <vt:lpstr>God speaks</vt:lpstr>
      <vt:lpstr>It’s God’s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62</cp:revision>
  <dcterms:created xsi:type="dcterms:W3CDTF">2018-05-21T15:17:57Z</dcterms:created>
  <dcterms:modified xsi:type="dcterms:W3CDTF">2018-09-27T19:39:53Z</dcterms:modified>
</cp:coreProperties>
</file>