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2"/>
  </p:notesMasterIdLst>
  <p:sldIdLst>
    <p:sldId id="259" r:id="rId5"/>
    <p:sldId id="257" r:id="rId6"/>
    <p:sldId id="258" r:id="rId7"/>
    <p:sldId id="311" r:id="rId8"/>
    <p:sldId id="309" r:id="rId9"/>
    <p:sldId id="31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8" d="100"/>
          <a:sy n="18" d="100"/>
        </p:scale>
        <p:origin x="54" y="1656"/>
      </p:cViewPr>
      <p:guideLst/>
    </p:cSldViewPr>
  </p:slideViewPr>
  <p:outlineViewPr>
    <p:cViewPr>
      <p:scale>
        <a:sx n="33" d="100"/>
        <a:sy n="33" d="100"/>
      </p:scale>
      <p:origin x="0" y="-5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4/04/two-degrees-of-wisdom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eyeonthefuture.wordpress.com/tag/wisd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thegoodheart.blogspot.com/2011/05/wisdoms-wisdom.html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nappyirides.deviantart.com/art/The-Wisdom-of-the-Owl-38230386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oureyeonthefuture.wordpress.com/tag/wisdom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n.wikipedia.org/wiki/Worth_It_(TV_series)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10 Wisdom matters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3:13-4:12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-68560" y="6171717"/>
            <a:ext cx="12191980" cy="66458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1768-C140-40F5-9193-452E3F82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What have the following got in common?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C0C5-D10B-4594-A2FD-6140478E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56267"/>
            <a:ext cx="12192000" cy="5401733"/>
          </a:xfrm>
        </p:spPr>
        <p:txBody>
          <a:bodyPr>
            <a:normAutofit/>
          </a:bodyPr>
          <a:lstStyle/>
          <a:p>
            <a:pPr marR="0" lvl="0" rtl="0"/>
            <a:r>
              <a:rPr lang="en-GB" sz="2800" dirty="0"/>
              <a:t>Lemons Bananas Mangos Onions</a:t>
            </a:r>
          </a:p>
          <a:p>
            <a:pPr marR="0" lvl="0" rtl="0"/>
            <a:r>
              <a:rPr lang="en-GB" sz="2800" dirty="0"/>
              <a:t>Cotton Balls soaked in Violet oil </a:t>
            </a:r>
          </a:p>
          <a:p>
            <a:pPr marR="0" lvl="0" rtl="0"/>
            <a:r>
              <a:rPr lang="en-GB" sz="2800" dirty="0"/>
              <a:t>A Greek hand cream</a:t>
            </a:r>
          </a:p>
          <a:p>
            <a:pPr marR="0" lvl="0" rtl="0"/>
            <a:r>
              <a:rPr lang="en-GB" sz="2800" dirty="0"/>
              <a:t>Colloidal silver solution</a:t>
            </a:r>
          </a:p>
          <a:p>
            <a:pPr marR="0" lvl="0" rtl="0"/>
            <a:r>
              <a:rPr lang="en-GB" sz="2800" dirty="0"/>
              <a:t>A herbal drink from Sri Lanka</a:t>
            </a:r>
          </a:p>
          <a:p>
            <a:pPr marR="0" lvl="0" rtl="0"/>
            <a:r>
              <a:rPr lang="en-GB" sz="2800" dirty="0"/>
              <a:t>Sap from </a:t>
            </a:r>
            <a:r>
              <a:rPr lang="en-GB" sz="2800" dirty="0" err="1"/>
              <a:t>Makabuhay</a:t>
            </a:r>
            <a:r>
              <a:rPr lang="en-GB" sz="2800" dirty="0"/>
              <a:t> plants</a:t>
            </a:r>
          </a:p>
          <a:p>
            <a:pPr marR="0" lvl="1" rtl="0"/>
            <a:r>
              <a:rPr lang="en-GB" dirty="0"/>
              <a:t>The source of your wisdom matters</a:t>
            </a:r>
          </a:p>
          <a:p>
            <a:pPr marR="0" lvl="2" rtl="0"/>
            <a:r>
              <a:rPr lang="en-GB" dirty="0"/>
              <a:t>Your wisdom dictates your behaviour, your attitudes and your values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41860C-9D55-46CB-9205-D740D3D3CF3D}"/>
              </a:ext>
            </a:extLst>
          </p:cNvPr>
          <p:cNvSpPr txBox="1">
            <a:spLocks/>
          </p:cNvSpPr>
          <p:nvPr/>
        </p:nvSpPr>
        <p:spPr>
          <a:xfrm>
            <a:off x="6546273" y="1226127"/>
            <a:ext cx="5645728" cy="374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4400" b="1" kern="1200" cap="none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4000" b="1" kern="1200" cap="none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3600" b="1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none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Ice cream and frozen foods</a:t>
            </a:r>
          </a:p>
          <a:p>
            <a:r>
              <a:rPr lang="en-GB" sz="2800" dirty="0"/>
              <a:t>Camel Urine</a:t>
            </a:r>
          </a:p>
          <a:p>
            <a:r>
              <a:rPr lang="en-GB" sz="2800" dirty="0"/>
              <a:t>A herbal drink from Madagascar </a:t>
            </a:r>
          </a:p>
          <a:p>
            <a:r>
              <a:rPr lang="en-GB" sz="2800" dirty="0"/>
              <a:t>Cow urine</a:t>
            </a:r>
          </a:p>
          <a:p>
            <a:r>
              <a:rPr lang="en-GB" sz="3000" dirty="0"/>
              <a:t>A mixture of chloroquine and hydroxychloroquine</a:t>
            </a:r>
          </a:p>
        </p:txBody>
      </p:sp>
    </p:spTree>
    <p:extLst>
      <p:ext uri="{BB962C8B-B14F-4D97-AF65-F5344CB8AC3E}">
        <p14:creationId xmlns:p14="http://schemas.microsoft.com/office/powerpoint/2010/main" val="22800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2EAE-DCCD-472F-9715-1A2055D0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A838-A473-43CB-ABA0-E0206337D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Is a wonderful thing</a:t>
            </a:r>
          </a:p>
          <a:p>
            <a:pPr lvl="2"/>
            <a:r>
              <a:rPr lang="en-GB" dirty="0"/>
              <a:t>Mentioned 222 times in the OT</a:t>
            </a:r>
          </a:p>
          <a:p>
            <a:pPr lvl="3"/>
            <a:r>
              <a:rPr lang="en-GB" dirty="0"/>
              <a:t>We are urged to get it</a:t>
            </a:r>
          </a:p>
          <a:p>
            <a:pPr marR="0" lvl="0" rtl="0"/>
            <a:r>
              <a:rPr lang="en-GB" dirty="0"/>
              <a:t>Wisdom is the application of knowledge</a:t>
            </a:r>
          </a:p>
          <a:p>
            <a:pPr marR="0" lvl="0" rtl="0"/>
            <a:r>
              <a:rPr lang="en-GB" dirty="0"/>
              <a:t>Wisdom is about people</a:t>
            </a:r>
          </a:p>
          <a:p>
            <a:pPr marR="0" lvl="1" rtl="0"/>
            <a:r>
              <a:rPr lang="en-GB" dirty="0"/>
              <a:t>Some people don’t have a lot</a:t>
            </a:r>
          </a:p>
          <a:p>
            <a:pPr marR="0" lvl="0" rtl="0"/>
            <a:r>
              <a:rPr lang="en-GB" dirty="0"/>
              <a:t>Talmud: a wise person is one who can see the future</a:t>
            </a:r>
          </a:p>
        </p:txBody>
      </p:sp>
      <p:pic>
        <p:nvPicPr>
          <p:cNvPr id="14" name="Picture 13" descr="A picture containing table, cake&#10;&#10;Description automatically generated">
            <a:extLst>
              <a:ext uri="{FF2B5EF4-FFF2-40B4-BE49-F238E27FC236}">
                <a16:creationId xmlns:a16="http://schemas.microsoft.com/office/drawing/2014/main" id="{50BFBBF4-CBC0-4265-B0FF-560EDACEE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9043" y="0"/>
            <a:ext cx="3268717" cy="21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6430-9EF0-40A0-BBC3-547F777C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James: the two sources of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2B731-8F7E-4979-9471-3F56A0CAF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Heaven</a:t>
            </a:r>
          </a:p>
          <a:p>
            <a:pPr lvl="1"/>
            <a:r>
              <a:rPr lang="en-GB" dirty="0"/>
              <a:t>Elsewhere </a:t>
            </a:r>
          </a:p>
          <a:p>
            <a:r>
              <a:rPr lang="en-GB" dirty="0"/>
              <a:t>Two sources from which you can predict the future</a:t>
            </a:r>
          </a:p>
          <a:p>
            <a:pPr marR="0" lvl="1" rtl="0"/>
            <a:r>
              <a:rPr lang="en-GB" dirty="0"/>
              <a:t>One turns you into a lovely human being</a:t>
            </a:r>
          </a:p>
          <a:p>
            <a:pPr marR="0" lvl="0" rtl="0"/>
            <a:r>
              <a:rPr lang="en-GB" dirty="0"/>
              <a:t>Your source of wisdom matters!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DEC77C-1272-4B16-9044-B9810BBB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7794" y="1456267"/>
            <a:ext cx="2449593" cy="1837195"/>
          </a:xfrm>
          <a:prstGeom prst="rect">
            <a:avLst/>
          </a:prstGeom>
        </p:spPr>
      </p:pic>
      <p:pic>
        <p:nvPicPr>
          <p:cNvPr id="5" name="Picture 4" descr="A close up of a painted wall&#10;&#10;Description automatically generated">
            <a:extLst>
              <a:ext uri="{FF2B5EF4-FFF2-40B4-BE49-F238E27FC236}">
                <a16:creationId xmlns:a16="http://schemas.microsoft.com/office/drawing/2014/main" id="{ED277145-ED48-4F6D-AD55-E02EB9E16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8104" y="1456267"/>
            <a:ext cx="2449594" cy="18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689D-2659-4F2B-87C2-F54CF63C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wisdom is different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AA6D7-4EED-46F9-9FC3-32C9DEBCC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en-GB" dirty="0"/>
              <a:t>First: it’s pure!</a:t>
            </a:r>
          </a:p>
          <a:p>
            <a:pPr marR="0" lvl="1" rtl="0"/>
            <a:r>
              <a:rPr lang="en-GB" dirty="0"/>
              <a:t>It is not contaminated</a:t>
            </a:r>
          </a:p>
          <a:p>
            <a:pPr marR="0" lvl="0" rtl="0"/>
            <a:r>
              <a:rPr lang="en-GB" dirty="0"/>
              <a:t>Then it follows lines of justice, mercy and grace</a:t>
            </a:r>
          </a:p>
          <a:p>
            <a:pPr marR="0" lvl="1" rtl="0"/>
            <a:r>
              <a:rPr lang="en-GB" dirty="0"/>
              <a:t>It’s peaceable</a:t>
            </a:r>
          </a:p>
          <a:p>
            <a:pPr marR="0" lvl="1" rtl="0"/>
            <a:r>
              <a:rPr lang="en-GB" dirty="0"/>
              <a:t>It’s forbearing</a:t>
            </a:r>
          </a:p>
          <a:p>
            <a:pPr marR="0" lvl="1" rtl="0"/>
            <a:r>
              <a:rPr lang="en-GB" dirty="0"/>
              <a:t>It’s compliant</a:t>
            </a:r>
          </a:p>
          <a:p>
            <a:pPr marR="0" lvl="1" rtl="0"/>
            <a:r>
              <a:rPr lang="en-GB" dirty="0"/>
              <a:t>It’s merciful</a:t>
            </a:r>
          </a:p>
          <a:p>
            <a:pPr marR="0" lvl="1" rtl="0"/>
            <a:r>
              <a:rPr lang="en-GB" dirty="0"/>
              <a:t>It produces good fruits</a:t>
            </a:r>
          </a:p>
          <a:p>
            <a:pPr marR="0" lvl="1" rtl="0"/>
            <a:r>
              <a:rPr lang="en-GB" dirty="0"/>
              <a:t>It is without uncertainty</a:t>
            </a:r>
          </a:p>
          <a:p>
            <a:pPr marR="0" lvl="1" rtl="0"/>
            <a:r>
              <a:rPr lang="en-GB" dirty="0"/>
              <a:t>It is without hypocrisy</a:t>
            </a:r>
          </a:p>
        </p:txBody>
      </p:sp>
      <p:pic>
        <p:nvPicPr>
          <p:cNvPr id="4" name="Picture 3" descr="A picture containing owl, raptor, bird, animal&#10;&#10;Description automatically generated">
            <a:extLst>
              <a:ext uri="{FF2B5EF4-FFF2-40B4-BE49-F238E27FC236}">
                <a16:creationId xmlns:a16="http://schemas.microsoft.com/office/drawing/2014/main" id="{16A56679-3167-446E-86CF-A1FA8978C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6338"/>
          <a:stretch/>
        </p:blipFill>
        <p:spPr>
          <a:xfrm>
            <a:off x="6177643" y="3470457"/>
            <a:ext cx="3109057" cy="28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5FB3-0EF1-4286-9612-BAF520A5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wisdom is available to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9EEB4-B1E3-491C-8F8B-A6A54253A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James says you have to ask for it</a:t>
            </a:r>
          </a:p>
          <a:p>
            <a:pPr marR="0" lvl="0" rtl="0"/>
            <a:r>
              <a:rPr lang="en-GB" dirty="0"/>
              <a:t>It’s free, but there is a price to pay:</a:t>
            </a:r>
          </a:p>
          <a:p>
            <a:pPr marR="0" lvl="1" rtl="0"/>
            <a:r>
              <a:rPr lang="en-GB" dirty="0"/>
              <a:t>Submit</a:t>
            </a:r>
          </a:p>
          <a:p>
            <a:pPr marR="0" lvl="1" rtl="0"/>
            <a:r>
              <a:rPr lang="en-GB" dirty="0"/>
              <a:t>Flee</a:t>
            </a:r>
          </a:p>
          <a:p>
            <a:pPr marR="0" lvl="1" rtl="0"/>
            <a:r>
              <a:rPr lang="en-GB" dirty="0"/>
              <a:t>Wash</a:t>
            </a:r>
          </a:p>
          <a:p>
            <a:pPr marR="0" lvl="1" rtl="0"/>
            <a:r>
              <a:rPr lang="en-GB" dirty="0"/>
              <a:t>Purify</a:t>
            </a:r>
          </a:p>
          <a:p>
            <a:pPr marR="0" lvl="1" rtl="0"/>
            <a:r>
              <a:rPr lang="en-GB" dirty="0"/>
              <a:t>Yearn</a:t>
            </a:r>
          </a:p>
          <a:p>
            <a:pPr marR="0" lvl="1" rtl="0"/>
            <a:r>
              <a:rPr lang="en-GB" dirty="0"/>
              <a:t>Humble yourself</a:t>
            </a:r>
          </a:p>
          <a:p>
            <a:pPr marR="0" lvl="1" rtl="0"/>
            <a:r>
              <a:rPr lang="en-GB" dirty="0"/>
              <a:t>Use your mouth for good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3CB492-0E4F-4758-92EC-FDEB77DD5174}"/>
              </a:ext>
            </a:extLst>
          </p:cNvPr>
          <p:cNvGrpSpPr/>
          <p:nvPr/>
        </p:nvGrpSpPr>
        <p:grpSpPr>
          <a:xfrm>
            <a:off x="1883893" y="497134"/>
            <a:ext cx="2877293" cy="6237333"/>
            <a:chOff x="1883893" y="497134"/>
            <a:chExt cx="2877293" cy="62373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A3F95-3678-45E0-BAC0-6DA42BADCF79}"/>
                </a:ext>
              </a:extLst>
            </p:cNvPr>
            <p:cNvSpPr/>
            <p:nvPr/>
          </p:nvSpPr>
          <p:spPr>
            <a:xfrm rot="18746082">
              <a:off x="562397" y="3137266"/>
              <a:ext cx="4918697" cy="2275706"/>
            </a:xfrm>
            <a:prstGeom prst="rect">
              <a:avLst/>
            </a:prstGeom>
            <a:blipFill dpi="0" rotWithShape="1">
              <a:blip r:embed="rId2">
                <a:alphaModFix amt="4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4706" r="95882">
                            <a14:foregroundMark x1="5294" y1="38824" x2="5294" y2="59412"/>
                            <a14:foregroundMark x1="5294" y1="59412" x2="5882" y2="61176"/>
                            <a14:foregroundMark x1="90000" y1="44118" x2="91176" y2="54706"/>
                            <a14:foregroundMark x1="91176" y1="54706" x2="88235" y2="56471"/>
                            <a14:foregroundMark x1="95882" y1="47059" x2="95294" y2="52941"/>
                            <a14:foregroundMark x1="6471" y1="45882" x2="53529" y2="39412"/>
                            <a14:foregroundMark x1="53529" y1="39412" x2="64706" y2="40000"/>
                            <a14:foregroundMark x1="64706" y1="40000" x2="87059" y2="46471"/>
                            <a14:foregroundMark x1="87059" y1="46471" x2="73529" y2="50588"/>
                            <a14:foregroundMark x1="73529" y1="50588" x2="9412" y2="49412"/>
                            <a14:foregroundMark x1="9412" y1="49412" x2="41765" y2="58235"/>
                            <a14:foregroundMark x1="41765" y1="58235" x2="55294" y2="60000"/>
                            <a14:foregroundMark x1="55294" y1="60000" x2="75882" y2="54706"/>
                            <a14:foregroundMark x1="75882" y1="54706" x2="82353" y2="54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 t="-76166" b="-79349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246CAE-CE23-4BEE-AC9A-E574E4543C7F}"/>
                </a:ext>
              </a:extLst>
            </p:cNvPr>
            <p:cNvSpPr/>
            <p:nvPr/>
          </p:nvSpPr>
          <p:spPr>
            <a:xfrm>
              <a:off x="3531475" y="497134"/>
              <a:ext cx="630621" cy="518617"/>
            </a:xfrm>
            <a:custGeom>
              <a:avLst/>
              <a:gdLst>
                <a:gd name="connsiteX0" fmla="*/ 0 w 378373"/>
                <a:gd name="connsiteY0" fmla="*/ 34496 h 470604"/>
                <a:gd name="connsiteX1" fmla="*/ 315311 w 378373"/>
                <a:gd name="connsiteY1" fmla="*/ 34496 h 470604"/>
                <a:gd name="connsiteX2" fmla="*/ 378373 w 378373"/>
                <a:gd name="connsiteY2" fmla="*/ 223682 h 470604"/>
                <a:gd name="connsiteX3" fmla="*/ 346842 w 378373"/>
                <a:gd name="connsiteY3" fmla="*/ 412868 h 470604"/>
                <a:gd name="connsiteX4" fmla="*/ 126124 w 378373"/>
                <a:gd name="connsiteY4" fmla="*/ 381337 h 4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73" h="470604">
                  <a:moveTo>
                    <a:pt x="0" y="34496"/>
                  </a:moveTo>
                  <a:cubicBezTo>
                    <a:pt x="70069" y="20482"/>
                    <a:pt x="245242" y="-35573"/>
                    <a:pt x="315311" y="34496"/>
                  </a:cubicBezTo>
                  <a:cubicBezTo>
                    <a:pt x="362315" y="81500"/>
                    <a:pt x="378373" y="223682"/>
                    <a:pt x="378373" y="223682"/>
                  </a:cubicBezTo>
                  <a:cubicBezTo>
                    <a:pt x="367863" y="286744"/>
                    <a:pt x="388448" y="364327"/>
                    <a:pt x="346842" y="412868"/>
                  </a:cubicBezTo>
                  <a:cubicBezTo>
                    <a:pt x="243380" y="533573"/>
                    <a:pt x="180851" y="436064"/>
                    <a:pt x="126124" y="381337"/>
                  </a:cubicBezTo>
                </a:path>
              </a:pathLst>
            </a:custGeom>
            <a:ln w="1524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42DC26-10EF-4582-80DA-86727961272E}"/>
                </a:ext>
              </a:extLst>
            </p:cNvPr>
            <p:cNvSpPr/>
            <p:nvPr/>
          </p:nvSpPr>
          <p:spPr>
            <a:xfrm>
              <a:off x="4130566" y="977462"/>
              <a:ext cx="630620" cy="1743070"/>
            </a:xfrm>
            <a:custGeom>
              <a:avLst/>
              <a:gdLst>
                <a:gd name="connsiteX0" fmla="*/ 0 w 630620"/>
                <a:gd name="connsiteY0" fmla="*/ 0 h 1743070"/>
                <a:gd name="connsiteX1" fmla="*/ 157655 w 630620"/>
                <a:gd name="connsiteY1" fmla="*/ 126124 h 1743070"/>
                <a:gd name="connsiteX2" fmla="*/ 252248 w 630620"/>
                <a:gd name="connsiteY2" fmla="*/ 189186 h 1743070"/>
                <a:gd name="connsiteX3" fmla="*/ 315310 w 630620"/>
                <a:gd name="connsiteY3" fmla="*/ 283779 h 1743070"/>
                <a:gd name="connsiteX4" fmla="*/ 409903 w 630620"/>
                <a:gd name="connsiteY4" fmla="*/ 346841 h 1743070"/>
                <a:gd name="connsiteX5" fmla="*/ 599089 w 630620"/>
                <a:gd name="connsiteY5" fmla="*/ 599090 h 1743070"/>
                <a:gd name="connsiteX6" fmla="*/ 630620 w 630620"/>
                <a:gd name="connsiteY6" fmla="*/ 693683 h 1743070"/>
                <a:gd name="connsiteX7" fmla="*/ 599089 w 630620"/>
                <a:gd name="connsiteY7" fmla="*/ 1324304 h 1743070"/>
                <a:gd name="connsiteX8" fmla="*/ 536027 w 630620"/>
                <a:gd name="connsiteY8" fmla="*/ 1418897 h 1743070"/>
                <a:gd name="connsiteX9" fmla="*/ 441434 w 630620"/>
                <a:gd name="connsiteY9" fmla="*/ 1450428 h 1743070"/>
                <a:gd name="connsiteX10" fmla="*/ 409903 w 630620"/>
                <a:gd name="connsiteY10" fmla="*/ 1545021 h 1743070"/>
                <a:gd name="connsiteX11" fmla="*/ 283779 w 630620"/>
                <a:gd name="connsiteY11" fmla="*/ 1734207 h 1743070"/>
                <a:gd name="connsiteX12" fmla="*/ 346841 w 630620"/>
                <a:gd name="connsiteY12" fmla="*/ 1734207 h 174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0620" h="1743070">
                  <a:moveTo>
                    <a:pt x="0" y="0"/>
                  </a:moveTo>
                  <a:cubicBezTo>
                    <a:pt x="52552" y="42041"/>
                    <a:pt x="103816" y="85745"/>
                    <a:pt x="157655" y="126124"/>
                  </a:cubicBezTo>
                  <a:cubicBezTo>
                    <a:pt x="187971" y="148861"/>
                    <a:pt x="225452" y="162390"/>
                    <a:pt x="252248" y="189186"/>
                  </a:cubicBezTo>
                  <a:cubicBezTo>
                    <a:pt x="279044" y="215982"/>
                    <a:pt x="288514" y="256983"/>
                    <a:pt x="315310" y="283779"/>
                  </a:cubicBezTo>
                  <a:cubicBezTo>
                    <a:pt x="342106" y="310575"/>
                    <a:pt x="380312" y="323168"/>
                    <a:pt x="409903" y="346841"/>
                  </a:cubicBezTo>
                  <a:cubicBezTo>
                    <a:pt x="477812" y="401168"/>
                    <a:pt x="580751" y="544075"/>
                    <a:pt x="599089" y="599090"/>
                  </a:cubicBezTo>
                  <a:lnTo>
                    <a:pt x="630620" y="693683"/>
                  </a:lnTo>
                  <a:cubicBezTo>
                    <a:pt x="620110" y="903890"/>
                    <a:pt x="626311" y="1115602"/>
                    <a:pt x="599089" y="1324304"/>
                  </a:cubicBezTo>
                  <a:cubicBezTo>
                    <a:pt x="594188" y="1361881"/>
                    <a:pt x="565618" y="1395224"/>
                    <a:pt x="536027" y="1418897"/>
                  </a:cubicBezTo>
                  <a:cubicBezTo>
                    <a:pt x="510074" y="1439660"/>
                    <a:pt x="472965" y="1439918"/>
                    <a:pt x="441434" y="1450428"/>
                  </a:cubicBezTo>
                  <a:cubicBezTo>
                    <a:pt x="430924" y="1481959"/>
                    <a:pt x="428339" y="1517366"/>
                    <a:pt x="409903" y="1545021"/>
                  </a:cubicBezTo>
                  <a:cubicBezTo>
                    <a:pt x="386559" y="1580037"/>
                    <a:pt x="258788" y="1659234"/>
                    <a:pt x="283779" y="1734207"/>
                  </a:cubicBezTo>
                  <a:cubicBezTo>
                    <a:pt x="290426" y="1754149"/>
                    <a:pt x="325820" y="1734207"/>
                    <a:pt x="346841" y="1734207"/>
                  </a:cubicBezTo>
                </a:path>
              </a:pathLst>
            </a:custGeom>
            <a:ln w="1524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2A22720-D4A3-4E50-A74C-E9AB7FA4C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09032" y="3120551"/>
            <a:ext cx="3041576" cy="22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2" y="0"/>
            <a:ext cx="7424503" cy="1456267"/>
          </a:xfrm>
        </p:spPr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95777"/>
            <a:ext cx="10983685" cy="482624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Listen</a:t>
            </a:r>
            <a:r>
              <a:rPr lang="en-GB" baseline="0" dirty="0"/>
              <a:t> to your own words this week</a:t>
            </a:r>
          </a:p>
          <a:p>
            <a:pPr marR="0" lvl="1" rtl="0"/>
            <a:r>
              <a:rPr lang="en-GB" dirty="0"/>
              <a:t>Where did you get that</a:t>
            </a:r>
            <a:r>
              <a:rPr lang="en-GB" baseline="0" dirty="0"/>
              <a:t> from?</a:t>
            </a:r>
          </a:p>
          <a:p>
            <a:r>
              <a:rPr lang="en-GB" dirty="0"/>
              <a:t>Ask ‘what is the wise thing to do here’?</a:t>
            </a:r>
          </a:p>
        </p:txBody>
      </p:sp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Props1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269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Faith in the Pressure Cooker</vt:lpstr>
      <vt:lpstr>What have the following got in common?</vt:lpstr>
      <vt:lpstr>Wisdom</vt:lpstr>
      <vt:lpstr>James: the two sources of wisdom</vt:lpstr>
      <vt:lpstr>God’s wisdom is different</vt:lpstr>
      <vt:lpstr>God’s wisdom is available to you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65</cp:revision>
  <dcterms:created xsi:type="dcterms:W3CDTF">2020-05-02T08:57:44Z</dcterms:created>
  <dcterms:modified xsi:type="dcterms:W3CDTF">2020-07-04T13:18:40Z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