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8"/>
  </p:notesMasterIdLst>
  <p:sldIdLst>
    <p:sldId id="262" r:id="rId2"/>
    <p:sldId id="329" r:id="rId3"/>
    <p:sldId id="353" r:id="rId4"/>
    <p:sldId id="355" r:id="rId5"/>
    <p:sldId id="356" r:id="rId6"/>
    <p:sldId id="357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2" autoAdjust="0"/>
    <p:restoredTop sz="86410" autoAdjust="0"/>
  </p:normalViewPr>
  <p:slideViewPr>
    <p:cSldViewPr>
      <p:cViewPr varScale="1">
        <p:scale>
          <a:sx n="54" d="100"/>
          <a:sy n="54" d="100"/>
        </p:scale>
        <p:origin x="48" y="8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71C89-DD67-46E9-92F1-E6A3FC57CB49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CBBDB-A18E-4F98-A87C-957293B612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59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CBBDB-A18E-4F98-A87C-957293B612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11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928662" y="1446603"/>
            <a:ext cx="7172348" cy="1102519"/>
          </a:xfrm>
        </p:spPr>
        <p:txBody>
          <a:bodyPr/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1371600" y="2732486"/>
            <a:ext cx="6400800" cy="9644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Click to edit Master subtitle style</a:t>
            </a:r>
            <a:endParaRPr kumimoji="1" lang="ja-JP" altLang="en-US" dirty="0"/>
          </a:p>
        </p:txBody>
      </p:sp>
      <p:sp>
        <p:nvSpPr>
          <p:cNvPr id="12" name="図形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11" name="図形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8" name="図形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671514" y="205978"/>
            <a:ext cx="7829576" cy="758417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71514" y="964395"/>
            <a:ext cx="7829576" cy="3268289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43702" y="214298"/>
            <a:ext cx="1785950" cy="4174348"/>
          </a:xfrm>
        </p:spPr>
        <p:txBody>
          <a:bodyPr vert="eaVert"/>
          <a:lstStyle>
            <a:lvl1pPr>
              <a:defRPr>
                <a:gradFill flip="none" rotWithShape="1"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42910" y="205980"/>
            <a:ext cx="5834090" cy="4187440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652450" y="4767263"/>
            <a:ext cx="2133600" cy="273844"/>
          </a:xfrm>
        </p:spPr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6286512" y="4767263"/>
            <a:ext cx="2133600" cy="273844"/>
          </a:xfrm>
        </p:spPr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52536" y="186858"/>
            <a:ext cx="9649072" cy="892"/>
            <a:chOff x="-252536" y="187772"/>
            <a:chExt cx="9649072" cy="8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252536" y="187772"/>
              <a:ext cx="9649072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45681" y="188664"/>
              <a:ext cx="61010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919572" y="187772"/>
              <a:ext cx="122610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19572" y="188664"/>
              <a:ext cx="61010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1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52536" y="186858"/>
            <a:ext cx="9649072" cy="892"/>
            <a:chOff x="-252536" y="187772"/>
            <a:chExt cx="9649072" cy="89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252536" y="187772"/>
              <a:ext cx="9649072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45681" y="188664"/>
              <a:ext cx="610107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919572" y="187772"/>
              <a:ext cx="1226108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535574" y="187772"/>
              <a:ext cx="610107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76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52536" y="183415"/>
            <a:ext cx="9649072" cy="3443"/>
            <a:chOff x="-252536" y="184329"/>
            <a:chExt cx="9649072" cy="344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-252536" y="187772"/>
              <a:ext cx="9649072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 flipV="1">
              <a:off x="5919572" y="184329"/>
              <a:ext cx="1836216" cy="344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7754591" y="184329"/>
              <a:ext cx="20178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Magnifying Glass Vector Set - Free Vector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163" b="97991" l="51375" r="99875">
                        <a14:foregroundMark x1="82125" y1="63475" x2="83500" y2="69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44" t="76234" r="-1"/>
          <a:stretch/>
        </p:blipFill>
        <p:spPr>
          <a:xfrm>
            <a:off x="8043902" y="431756"/>
            <a:ext cx="550161" cy="59201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7524328" y="-164553"/>
            <a:ext cx="1069735" cy="1152127"/>
          </a:xfrm>
          <a:prstGeom prst="rect">
            <a:avLst/>
          </a:prstGeom>
          <a:blipFill dpi="0" rotWithShape="1">
            <a:blip r:embed="rId4">
              <a:alphaModFix amt="55000"/>
            </a:blip>
            <a:srcRect/>
            <a:stretch>
              <a:fillRect l="-3578" t="764" b="-10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0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kumimoji="1" lang="en-US" altLang="ja-JP" dirty="0"/>
              <a:t>Click to 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52536" y="123478"/>
            <a:ext cx="9649072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7145681" y="124370"/>
            <a:ext cx="61010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535574" y="124370"/>
            <a:ext cx="61010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145680" y="124370"/>
            <a:ext cx="610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000101" y="3536163"/>
            <a:ext cx="7215239" cy="6465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1000101" y="2143122"/>
            <a:ext cx="7215238" cy="13394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図形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8" name="図形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図形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671646" y="3429006"/>
            <a:ext cx="6400816" cy="69651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4" name="図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図形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3" name="図形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図形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575050" y="1071553"/>
            <a:ext cx="5111750" cy="35230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792288" y="3761185"/>
            <a:ext cx="5486400" cy="310763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 dirty="0"/>
          </a:p>
        </p:txBody>
      </p:sp>
      <p:sp>
        <p:nvSpPr>
          <p:cNvPr id="3" name="正方形/長方形 2"/>
          <p:cNvSpPr>
            <a:spLocks noGrp="1"/>
          </p:cNvSpPr>
          <p:nvPr>
            <p:ph type="pic" idx="1"/>
          </p:nvPr>
        </p:nvSpPr>
        <p:spPr>
          <a:xfrm>
            <a:off x="1792288" y="557220"/>
            <a:ext cx="5486400" cy="3086100"/>
          </a:xfrm>
          <a:prstGeom prst="rect">
            <a:avLst/>
          </a:prstGeom>
          <a:noFill/>
          <a:ln w="50800" cap="sq">
            <a:solidFill>
              <a:schemeClr val="tx1"/>
            </a:solidFill>
            <a:miter lim="800000"/>
          </a:ln>
          <a:effectLst>
            <a:outerShdw blurRad="76200" dist="50800" dir="13500000" algn="tl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en-US" altLang="ja-JP"/>
              <a:t>Click icon to add picture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792288" y="4111243"/>
            <a:ext cx="5486400" cy="603647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lang="ja-JP" dirty="0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kumimoji="1" lang="en-US" altLang="ja-JP" dirty="0"/>
              <a:t>Click to edit Master text styles</a:t>
            </a:r>
          </a:p>
          <a:p>
            <a:pPr lvl="1"/>
            <a:r>
              <a:rPr kumimoji="1" lang="en-US" altLang="ja-JP" dirty="0"/>
              <a:t>Second level</a:t>
            </a:r>
          </a:p>
          <a:p>
            <a:pPr lvl="2"/>
            <a:r>
              <a:rPr kumimoji="1" lang="en-US" altLang="ja-JP" dirty="0"/>
              <a:t>Third level</a:t>
            </a:r>
          </a:p>
          <a:p>
            <a:pPr lvl="3"/>
            <a:r>
              <a:rPr kumimoji="1" lang="en-US" altLang="ja-JP" dirty="0"/>
              <a:t>Fourth level</a:t>
            </a:r>
          </a:p>
          <a:p>
            <a:pPr lvl="4"/>
            <a:r>
              <a:rPr kumimoji="1" lang="en-US" altLang="ja-JP" dirty="0"/>
              <a:t>Fifth level</a:t>
            </a:r>
            <a:endParaRPr kumimoji="1" lang="ja-JP" altLang="en-US" dirty="0"/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7517777-D806-457E-88E1-15CA8FF90CC1}" type="datetimeFigureOut">
              <a:rPr lang="en-GB" smtClean="0"/>
              <a:t>27/01/2017</a:t>
            </a:fld>
            <a:endParaRPr lang="en-GB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45FFB9C-79DD-4AEC-A631-AF2DB78A9C1C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kumimoji="1" lang="en-US" altLang="ja-JP" dirty="0"/>
              <a:t>Click to edit Master title style</a:t>
            </a:r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8" r:id="rId13"/>
    <p:sldLayoutId id="2147483686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</p:bldLst>
  </p:timing>
  <p:txStyles>
    <p:titleStyle>
      <a:lvl1pPr algn="ctr" rtl="0" eaLnBrk="1" latinLnBrk="0" hangingPunct="1">
        <a:spcBef>
          <a:spcPct val="0"/>
        </a:spcBef>
        <a:buNone/>
        <a:defRPr kumimoji="1" sz="4400" baseline="0">
          <a:ln w="12700">
            <a:solidFill>
              <a:schemeClr val="tx1">
                <a:tint val="95000"/>
              </a:schemeClr>
            </a:solidFill>
          </a:ln>
          <a:gradFill>
            <a:gsLst>
              <a:gs pos="0">
                <a:schemeClr val="tx1">
                  <a:tint val="65000"/>
                </a:schemeClr>
              </a:gs>
              <a:gs pos="49900">
                <a:schemeClr val="tx1">
                  <a:tint val="95000"/>
                </a:schemeClr>
              </a:gs>
              <a:gs pos="50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effectLst>
            <a:outerShdw blurRad="127000" algn="tl" rotWithShape="0">
              <a:schemeClr val="bg1"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tx1"/>
        </a:buClr>
        <a:buFont typeface="Wingdings"/>
        <a:buChar char="n"/>
        <a:defRPr kumimoji="1" sz="3200" b="1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shade val="75000"/>
          </a:schemeClr>
        </a:buClr>
        <a:buSzPct val="85000"/>
        <a:buFont typeface="Wingdings"/>
        <a:buChar char="n"/>
        <a:defRPr kumimoji="1" sz="2800" b="1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50000"/>
          </a:schemeClr>
        </a:buClr>
        <a:buSzPct val="75000"/>
        <a:buFont typeface="Wingdings"/>
        <a:buChar char="n"/>
        <a:defRPr kumimoji="1" sz="2400" b="1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6">
            <a:shade val="50000"/>
          </a:schemeClr>
        </a:buClr>
        <a:buSzPct val="75000"/>
        <a:buFont typeface="Wingdings"/>
        <a:buChar char="n"/>
        <a:defRPr kumimoji="1" sz="2000" b="1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3">
            <a:shade val="50000"/>
          </a:schemeClr>
        </a:buClr>
        <a:buSzPct val="70000"/>
        <a:buFont typeface="Wingdings"/>
        <a:buChar char="n"/>
        <a:defRPr kumimoji="1" sz="2000" b="1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2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5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The Focused </a:t>
            </a:r>
            <a:r>
              <a:rPr lang="en-GB" dirty="0"/>
              <a:t>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451" y="2732486"/>
            <a:ext cx="8495029" cy="1855488"/>
          </a:xfrm>
        </p:spPr>
        <p:txBody>
          <a:bodyPr>
            <a:normAutofit/>
          </a:bodyPr>
          <a:lstStyle/>
          <a:p>
            <a:pPr marR="0" lvl="0" rtl="0"/>
            <a:r>
              <a:rPr lang="en-GB" dirty="0"/>
              <a:t>Jesus’ ministry in the last week of His </a:t>
            </a:r>
            <a:br>
              <a:rPr lang="en-GB" dirty="0"/>
            </a:br>
            <a:r>
              <a:rPr lang="en-GB" dirty="0"/>
              <a:t>mortal life</a:t>
            </a:r>
          </a:p>
          <a:p>
            <a:pPr marR="0" lvl="0" rtl="0"/>
            <a:r>
              <a:rPr lang="en-GB" dirty="0"/>
              <a:t>John 12:1-19:42</a:t>
            </a:r>
          </a:p>
        </p:txBody>
      </p:sp>
      <p:pic>
        <p:nvPicPr>
          <p:cNvPr id="1026" name="Picture 2" descr="C:\Users\Ron\AppData\Local\Temp\Temporary Internet Files\Content.IE5\9L4WVNKP\MC90043634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1" y="62729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n\AppData\Local\Temp\Temporary Internet Files\Content.IE5\9L4WVNKP\MP900407485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8334" r="35999" b="12726"/>
          <a:stretch/>
        </p:blipFill>
        <p:spPr bwMode="auto">
          <a:xfrm>
            <a:off x="7663274" y="321318"/>
            <a:ext cx="65704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-252536" y="1401438"/>
            <a:ext cx="9649072" cy="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35574" y="1402330"/>
            <a:ext cx="61010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940152" y="1401438"/>
            <a:ext cx="2380171" cy="892"/>
            <a:chOff x="5940152" y="1401438"/>
            <a:chExt cx="2380171" cy="89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940152" y="1402330"/>
              <a:ext cx="181563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cxnSpLocks/>
            </p:cNvCxnSpPr>
            <p:nvPr/>
          </p:nvCxnSpPr>
          <p:spPr>
            <a:xfrm>
              <a:off x="7663274" y="1401438"/>
              <a:ext cx="65704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397561" y="874957"/>
            <a:ext cx="1305535" cy="1440659"/>
            <a:chOff x="5551826" y="-1068669"/>
            <a:chExt cx="1305535" cy="1440659"/>
          </a:xfrm>
        </p:grpSpPr>
        <p:pic>
          <p:nvPicPr>
            <p:cNvPr id="13" name="Picture 12" descr="Magnifying Glass Vector Set - Free Vector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163" b="97991" l="51375" r="99875">
                          <a14:foregroundMark x1="82125" y1="63475" x2="83500" y2="699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44" t="76234" r="-1"/>
            <a:stretch/>
          </p:blipFill>
          <p:spPr>
            <a:xfrm>
              <a:off x="6213787" y="-320548"/>
              <a:ext cx="643574" cy="69253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551826" y="-1068669"/>
              <a:ext cx="1296144" cy="1388690"/>
            </a:xfrm>
            <a:prstGeom prst="rect">
              <a:avLst/>
            </a:prstGeom>
            <a:blipFill dpi="0" rotWithShape="1">
              <a:blip r:embed="rId7">
                <a:alphaModFix amt="5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6309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5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John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579296" cy="3943349"/>
          </a:xfrm>
        </p:spPr>
        <p:txBody>
          <a:bodyPr>
            <a:normAutofit/>
          </a:bodyPr>
          <a:lstStyle/>
          <a:p>
            <a:r>
              <a:rPr lang="en-GB" dirty="0"/>
              <a:t>1:1-18 Tells us what John believed about Jesus</a:t>
            </a:r>
          </a:p>
          <a:p>
            <a:pPr lvl="1"/>
            <a:r>
              <a:rPr lang="en-GB" dirty="0"/>
              <a:t>The rest gives us the</a:t>
            </a:r>
            <a:r>
              <a:rPr lang="en-GB" baseline="0" dirty="0"/>
              <a:t> evidence of why John believed it</a:t>
            </a:r>
            <a:endParaRPr lang="en-GB" dirty="0"/>
          </a:p>
          <a:p>
            <a:r>
              <a:rPr lang="en-GB" dirty="0"/>
              <a:t>12:1-19:42 covers the last few days of Jesus’ natural life</a:t>
            </a:r>
          </a:p>
          <a:p>
            <a:pPr lvl="1"/>
            <a:r>
              <a:rPr lang="en-GB" dirty="0"/>
              <a:t>These chapters contain Jesus’ most pressing actions and teachings</a:t>
            </a:r>
          </a:p>
        </p:txBody>
      </p:sp>
    </p:spTree>
    <p:extLst>
      <p:ext uri="{BB962C8B-B14F-4D97-AF65-F5344CB8AC3E}">
        <p14:creationId xmlns:p14="http://schemas.microsoft.com/office/powerpoint/2010/main" val="393491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8100392" cy="857250"/>
          </a:xfrm>
        </p:spPr>
        <p:txBody>
          <a:bodyPr/>
          <a:lstStyle/>
          <a:p>
            <a:r>
              <a:rPr lang="en-GB" dirty="0"/>
              <a:t>Jesus is NOT focussed on Himself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dirty="0"/>
              <a:t>At the Passover meal?</a:t>
            </a:r>
          </a:p>
          <a:p>
            <a:pPr lvl="0"/>
            <a:r>
              <a:rPr lang="en-GB" dirty="0"/>
              <a:t>Love characterises chapters 13-17</a:t>
            </a:r>
          </a:p>
          <a:p>
            <a:pPr lvl="1"/>
            <a:r>
              <a:rPr lang="en-GB" dirty="0"/>
              <a:t>Jesus wants to show the full extent of His love for the Father in total obedience and for them in total sacrifice</a:t>
            </a:r>
          </a:p>
          <a:p>
            <a:pPr lvl="2"/>
            <a:r>
              <a:rPr lang="en-GB" dirty="0"/>
              <a:t>But He refuses to be a martyr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291830"/>
            <a:ext cx="2563942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8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99176" cy="857250"/>
          </a:xfrm>
        </p:spPr>
        <p:txBody>
          <a:bodyPr/>
          <a:lstStyle/>
          <a:p>
            <a:r>
              <a:rPr lang="en-GB" dirty="0"/>
              <a:t>The blindingly obvious lessons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49"/>
          </a:xfrm>
        </p:spPr>
        <p:txBody>
          <a:bodyPr>
            <a:normAutofit fontScale="92500"/>
          </a:bodyPr>
          <a:lstStyle/>
          <a:p>
            <a:r>
              <a:rPr lang="en-GB" dirty="0"/>
              <a:t>Jesus sometimes does things without telling us</a:t>
            </a:r>
          </a:p>
          <a:p>
            <a:r>
              <a:rPr lang="en-GB" dirty="0"/>
              <a:t>Jesus sometimes does things without explaining why</a:t>
            </a:r>
          </a:p>
          <a:p>
            <a:r>
              <a:rPr lang="en-GB" dirty="0"/>
              <a:t>Jesus calls for our trust, faith and co-operation</a:t>
            </a:r>
          </a:p>
          <a:p>
            <a:r>
              <a:rPr lang="en-GB" dirty="0"/>
              <a:t>Christians are called to imitate </a:t>
            </a:r>
            <a:br>
              <a:rPr lang="en-GB" dirty="0"/>
            </a:br>
            <a:r>
              <a:rPr lang="en-GB" dirty="0"/>
              <a:t>the attitude as well as </a:t>
            </a:r>
            <a:br>
              <a:rPr lang="en-GB" dirty="0"/>
            </a:br>
            <a:r>
              <a:rPr lang="en-GB" dirty="0"/>
              <a:t>the behaviour of Jesus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219822"/>
            <a:ext cx="2564904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3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27168" cy="857250"/>
          </a:xfrm>
        </p:spPr>
        <p:txBody>
          <a:bodyPr/>
          <a:lstStyle/>
          <a:p>
            <a:r>
              <a:rPr lang="en-GB" dirty="0"/>
              <a:t>The less obvious observations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49"/>
          </a:xfrm>
        </p:spPr>
        <p:txBody>
          <a:bodyPr>
            <a:normAutofit/>
          </a:bodyPr>
          <a:lstStyle/>
          <a:p>
            <a:r>
              <a:rPr lang="en-GB" dirty="0"/>
              <a:t>Not understanding does not exclude our inclusion</a:t>
            </a:r>
          </a:p>
          <a:p>
            <a:r>
              <a:rPr lang="en-GB" dirty="0"/>
              <a:t>Jumping to the wrong conclusions is not a crime against the faith</a:t>
            </a:r>
          </a:p>
          <a:p>
            <a:r>
              <a:rPr lang="en-GB" dirty="0"/>
              <a:t>You will understand in the end</a:t>
            </a:r>
          </a:p>
          <a:p>
            <a:pPr lvl="1"/>
            <a:r>
              <a:rPr lang="en-GB" dirty="0"/>
              <a:t>It will not just be at the </a:t>
            </a:r>
            <a:br>
              <a:rPr lang="en-GB" dirty="0"/>
            </a:br>
            <a:r>
              <a:rPr lang="en-GB" dirty="0"/>
              <a:t>superficial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3106045"/>
            <a:ext cx="2686608" cy="201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22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8100392" cy="857250"/>
          </a:xfrm>
        </p:spPr>
        <p:txBody>
          <a:bodyPr/>
          <a:lstStyle/>
          <a:p>
            <a:r>
              <a:rPr lang="en-GB" dirty="0"/>
              <a:t>The washing of the disciples’ feet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This event is one of His priorities in the last couple of days of Jesus’ life</a:t>
            </a:r>
          </a:p>
          <a:p>
            <a:pPr lvl="1"/>
            <a:r>
              <a:rPr lang="en-GB" dirty="0"/>
              <a:t>It’s an example of serving (17) and a lesson about ongoing grace and forgiveness</a:t>
            </a:r>
          </a:p>
          <a:p>
            <a:pPr lvl="2"/>
            <a:r>
              <a:rPr lang="en-GB" dirty="0"/>
              <a:t>And with that He conquers each heart with His love</a:t>
            </a:r>
          </a:p>
        </p:txBody>
      </p:sp>
    </p:spTree>
    <p:extLst>
      <p:ext uri="{BB962C8B-B14F-4D97-AF65-F5344CB8AC3E}">
        <p14:creationId xmlns:p14="http://schemas.microsoft.com/office/powerpoint/2010/main" val="32446818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amatoPainting">
  <a:themeElements>
    <a:clrScheme name="Carnival">
      <a:dk1>
        <a:sysClr val="windowText" lastClr="000000"/>
      </a:dk1>
      <a:lt1>
        <a:sysClr val="window" lastClr="FFFFFF"/>
      </a:lt1>
      <a:dk2>
        <a:srgbClr val="2A2D6C"/>
      </a:dk2>
      <a:lt2>
        <a:srgbClr val="FCED90"/>
      </a:lt2>
      <a:accent1>
        <a:srgbClr val="E0B602"/>
      </a:accent1>
      <a:accent2>
        <a:srgbClr val="C77D00"/>
      </a:accent2>
      <a:accent3>
        <a:srgbClr val="C43D1F"/>
      </a:accent3>
      <a:accent4>
        <a:srgbClr val="B42469"/>
      </a:accent4>
      <a:accent5>
        <a:srgbClr val="7B309B"/>
      </a:accent5>
      <a:accent6>
        <a:srgbClr val="4560AD"/>
      </a:accent6>
      <a:hlink>
        <a:srgbClr val="118FBF"/>
      </a:hlink>
      <a:folHlink>
        <a:srgbClr val="0CA15F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Yamato Painting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100000"/>
              </a:schemeClr>
            </a:gs>
            <a:gs pos="100000">
              <a:schemeClr val="phClr">
                <a:tint val="100000"/>
                <a:shade val="2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alpha val="60000"/>
            </a:schemeClr>
          </a:solidFill>
          <a:prstDash val="solid"/>
        </a:ln>
        <a:ln w="19525" cap="flat" cmpd="sng" algn="ctr">
          <a:solidFill>
            <a:schemeClr val="phClr">
              <a:alpha val="90000"/>
            </a:schemeClr>
          </a:solidFill>
          <a:prstDash val="solid"/>
        </a:ln>
        <a:ln w="3810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glow rad="51600">
              <a:schemeClr val="phClr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>
            <a:shade val="90000"/>
          </a:schemeClr>
        </a:solidFill>
        <a:blipFill>
          <a:blip xmlns:r="http://schemas.openxmlformats.org/officeDocument/2006/relationships" r:embed="rId2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tile tx="0" ty="0" sx="120000" sy="120000" flip="xy" algn="t"/>
        </a:blipFill>
        <a:blipFill rotWithShape="0">
          <a:blip xmlns:r="http://schemas.openxmlformats.org/officeDocument/2006/relationships" r:embed="rId3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Yamato Painting</Template>
  <TotalTime>25401</TotalTime>
  <Words>216</Words>
  <Application>Microsoft Office PowerPoint</Application>
  <PresentationFormat>On-screen Show (16:9)</PresentationFormat>
  <Paragraphs>28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ＭＳ Ｐゴシック</vt:lpstr>
      <vt:lpstr>Calibri</vt:lpstr>
      <vt:lpstr>Candara</vt:lpstr>
      <vt:lpstr>Wingdings</vt:lpstr>
      <vt:lpstr>YamatoPainting</vt:lpstr>
      <vt:lpstr>The Focused Jesus</vt:lpstr>
      <vt:lpstr>John</vt:lpstr>
      <vt:lpstr>Jesus is NOT focussed on Himself</vt:lpstr>
      <vt:lpstr>The blindingly obvious lessons</vt:lpstr>
      <vt:lpstr>The less obvious observations</vt:lpstr>
      <vt:lpstr>The washing of the disciples’ feet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Y1J: Jesus long-term</dc:title>
  <dc:creator>Ron</dc:creator>
  <cp:lastModifiedBy>Ron Day</cp:lastModifiedBy>
  <cp:revision>119</cp:revision>
  <dcterms:created xsi:type="dcterms:W3CDTF">2013-01-04T10:38:11Z</dcterms:created>
  <dcterms:modified xsi:type="dcterms:W3CDTF">2017-01-29T13:22:35Z</dcterms:modified>
</cp:coreProperties>
</file>