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6"/>
  </p:notesMasterIdLst>
  <p:handoutMasterIdLst>
    <p:handoutMasterId r:id="rId17"/>
  </p:handoutMasterIdLst>
  <p:sldIdLst>
    <p:sldId id="321" r:id="rId5"/>
    <p:sldId id="327" r:id="rId6"/>
    <p:sldId id="338" r:id="rId7"/>
    <p:sldId id="339" r:id="rId8"/>
    <p:sldId id="340" r:id="rId9"/>
    <p:sldId id="341" r:id="rId10"/>
    <p:sldId id="342" r:id="rId11"/>
    <p:sldId id="343" r:id="rId12"/>
    <p:sldId id="344" r:id="rId13"/>
    <p:sldId id="345" r:id="rId14"/>
    <p:sldId id="346" r:id="rId15"/>
  </p:sldIdLst>
  <p:sldSz cx="12188825" cy="6858000"/>
  <p:notesSz cx="6858000" cy="9144000"/>
  <p:custDataLst>
    <p:tags r:id="rId1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0" autoAdjust="0"/>
    <p:restoredTop sz="94629" autoAdjust="0"/>
  </p:normalViewPr>
  <p:slideViewPr>
    <p:cSldViewPr showGuides="1">
      <p:cViewPr varScale="1">
        <p:scale>
          <a:sx n="62" d="100"/>
          <a:sy n="62" d="100"/>
        </p:scale>
        <p:origin x="150" y="738"/>
      </p:cViewPr>
      <p:guideLst>
        <p:guide pos="3839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gs" Target="tags/tag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88EAF-6ECA-4616-85EF-35AA19C641F3}" type="datetimeFigureOut">
              <a:rPr lang="en-US"/>
              <a:t>9/17/2017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F912AB-2776-42F2-A957-313FC7EFEDB9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320657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D2D7A-D230-4F91-BD59-0A39C2703BA8}" type="datetimeFigureOut">
              <a:rPr lang="en-US"/>
              <a:t>9/17/2017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199CD-3E1B-4AE6-990F-76F925F5EA9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7657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6D5BF53-2473-4218-A64E-A2C42E22C4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749396-03E1-4989-8390-D3A960EAEBE5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105474" name="Rectangle 2">
            <a:extLst>
              <a:ext uri="{FF2B5EF4-FFF2-40B4-BE49-F238E27FC236}">
                <a16:creationId xmlns:a16="http://schemas.microsoft.com/office/drawing/2014/main" id="{09B8CAE9-8ED5-4295-80A4-9518A89F50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FD8F0634-EB10-461E-8923-80022FE1D5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717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6848060-AD8D-4861-8C0A-E254C5126B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9276BD-C71F-4735-B1E9-F477A9C2D93A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03426" name="Rectangle 2">
            <a:extLst>
              <a:ext uri="{FF2B5EF4-FFF2-40B4-BE49-F238E27FC236}">
                <a16:creationId xmlns:a16="http://schemas.microsoft.com/office/drawing/2014/main" id="{5D771EF1-6A8C-4306-8FF4-2FF9B075199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0B294C1F-A813-40AB-B564-510D7FCFBA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61138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FE72C6C-3F63-4296-AA57-A63642A5B1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FAA9B5-CE03-46C3-B555-3B6146D50AAF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04450" name="Rectangle 2">
            <a:extLst>
              <a:ext uri="{FF2B5EF4-FFF2-40B4-BE49-F238E27FC236}">
                <a16:creationId xmlns:a16="http://schemas.microsoft.com/office/drawing/2014/main" id="{DB07DE1A-C453-4C81-B8A1-C08242DFAA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5390CAE5-05ED-4670-89EB-E5615569BE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55097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22C8C48-D0AB-4D79-AE30-7F865F49A8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3115E7-3E54-4524-A134-E763D629DEAA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05474" name="Rectangle 2">
            <a:extLst>
              <a:ext uri="{FF2B5EF4-FFF2-40B4-BE49-F238E27FC236}">
                <a16:creationId xmlns:a16="http://schemas.microsoft.com/office/drawing/2014/main" id="{A193637C-1EF9-4E58-95E8-7CAE73BD517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AC456407-71D1-42ED-892C-579912C5EF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23615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2325345-52B4-4C86-83E2-23E7788C0C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A84B54-1308-46C8-8363-A1DC51BDF2E8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06498" name="Rectangle 2">
            <a:extLst>
              <a:ext uri="{FF2B5EF4-FFF2-40B4-BE49-F238E27FC236}">
                <a16:creationId xmlns:a16="http://schemas.microsoft.com/office/drawing/2014/main" id="{666E8856-E401-44CF-9A88-3BD28BC74F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>
            <a:extLst>
              <a:ext uri="{FF2B5EF4-FFF2-40B4-BE49-F238E27FC236}">
                <a16:creationId xmlns:a16="http://schemas.microsoft.com/office/drawing/2014/main" id="{39AF25B5-63B1-4A8C-9A7D-B49459DFC3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80778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F18CB01-8E0E-457F-913D-6EA1B1E27C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CD1E11-761D-4325-9E58-C507BB3A9135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108546" name="Rectangle 2">
            <a:extLst>
              <a:ext uri="{FF2B5EF4-FFF2-40B4-BE49-F238E27FC236}">
                <a16:creationId xmlns:a16="http://schemas.microsoft.com/office/drawing/2014/main" id="{4A369357-521C-4806-98D0-E2983CC0FD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D5EBFED0-BE58-452A-A64E-D2CF4C71C5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81843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557866C-E3D0-4AF6-B2FA-1D1D21626E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9747F3-03CC-455A-A974-6573D9D8B36A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FE9331FB-D48F-49BF-8480-9701985080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D1827797-82DC-4E93-96C1-78FA20F7DA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94171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C1060BB-AE09-4D18-A585-5501C126C8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58BAB4-29AB-4835-B96B-29FFC56E6D21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112642" name="Rectangle 2">
            <a:extLst>
              <a:ext uri="{FF2B5EF4-FFF2-40B4-BE49-F238E27FC236}">
                <a16:creationId xmlns:a16="http://schemas.microsoft.com/office/drawing/2014/main" id="{17C5A123-3B16-44B9-BF89-1787B80746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7028407A-7164-4383-B8C1-A4C8FA8719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85128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F1CD8F5-4D95-4AA6-BAF5-9D6EC171E0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BE5BD9-EF4E-4F01-8D09-2C60CC83857C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116738" name="Rectangle 2">
            <a:extLst>
              <a:ext uri="{FF2B5EF4-FFF2-40B4-BE49-F238E27FC236}">
                <a16:creationId xmlns:a16="http://schemas.microsoft.com/office/drawing/2014/main" id="{CD52FCF6-7A61-4CEE-8BAA-C0F2183620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>
            <a:extLst>
              <a:ext uri="{FF2B5EF4-FFF2-40B4-BE49-F238E27FC236}">
                <a16:creationId xmlns:a16="http://schemas.microsoft.com/office/drawing/2014/main" id="{822ED19C-19DE-486D-9293-6F47F99D01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9989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1" y="2059012"/>
            <a:ext cx="12192492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664" y="2166365"/>
            <a:ext cx="11468578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5998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603" y="3996251"/>
            <a:ext cx="9141619" cy="1309255"/>
          </a:xfrm>
        </p:spPr>
        <p:txBody>
          <a:bodyPr>
            <a:normAutofit/>
          </a:bodyPr>
          <a:lstStyle>
            <a:lvl1pPr marL="0" indent="0" algn="ctr">
              <a:buNone/>
              <a:defRPr sz="1999"/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999"/>
            </a:lvl3pPr>
            <a:lvl4pPr marL="1371189" indent="0" algn="ctr">
              <a:buNone/>
              <a:defRPr sz="1999"/>
            </a:lvl4pPr>
            <a:lvl5pPr marL="1828251" indent="0" algn="ctr">
              <a:buNone/>
              <a:defRPr sz="1999"/>
            </a:lvl5pPr>
            <a:lvl6pPr marL="2285314" indent="0" algn="ctr">
              <a:buNone/>
              <a:defRPr sz="1999"/>
            </a:lvl6pPr>
            <a:lvl7pPr marL="2742377" indent="0" algn="ctr">
              <a:buNone/>
              <a:defRPr sz="1999"/>
            </a:lvl7pPr>
            <a:lvl8pPr marL="3199440" indent="0" algn="ctr">
              <a:buNone/>
              <a:defRPr sz="1999"/>
            </a:lvl8pPr>
            <a:lvl9pPr marL="3656503" indent="0" algn="ctr">
              <a:buNone/>
              <a:defRPr sz="199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167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8850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6963" y="0"/>
            <a:ext cx="274248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58239" y="274638"/>
            <a:ext cx="2401754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7981" y="274638"/>
            <a:ext cx="7971215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7982" y="6422855"/>
            <a:ext cx="2742482" cy="365125"/>
          </a:xfrm>
        </p:spPr>
        <p:txBody>
          <a:bodyPr/>
          <a:lstStyle/>
          <a:p>
            <a:fld id="{03F41C87-7AD9-4845-A077-840E4A0F3F06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5152" y="6422855"/>
            <a:ext cx="4278555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0946" y="6422855"/>
            <a:ext cx="879530" cy="365125"/>
          </a:xfrm>
        </p:spPr>
        <p:txBody>
          <a:bodyPr/>
          <a:lstStyle/>
          <a:p>
            <a:fld id="{2A013F82-EE5E-44EE-A61D-E31C6657F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47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749" y="284176"/>
            <a:ext cx="12071076" cy="150876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764" y="2011680"/>
            <a:ext cx="11665296" cy="4729688"/>
          </a:xfrm>
        </p:spPr>
        <p:txBody>
          <a:bodyPr>
            <a:normAutofit/>
          </a:bodyPr>
          <a:lstStyle>
            <a:lvl1pPr>
              <a:defRPr sz="3600"/>
            </a:lvl1pPr>
            <a:lvl2pPr>
              <a:defRPr sz="3200">
                <a:solidFill>
                  <a:schemeClr val="accent1"/>
                </a:solidFill>
              </a:defRPr>
            </a:lvl2pPr>
            <a:lvl3pPr>
              <a:defRPr sz="2800">
                <a:solidFill>
                  <a:schemeClr val="accent3"/>
                </a:solidFill>
              </a:defRPr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42293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23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3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3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3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3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1" y="2059012"/>
            <a:ext cx="12192492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974" y="2208879"/>
            <a:ext cx="10512862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5998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2974" y="4010335"/>
            <a:ext cx="10512862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1999">
                <a:solidFill>
                  <a:schemeClr val="tx2"/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F41C87-7AD9-4845-A077-840E4A0F3F06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013F82-EE5E-44EE-A61D-E31C6657F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5605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030" y="2011680"/>
            <a:ext cx="4753642" cy="4206240"/>
          </a:xfrm>
        </p:spPr>
        <p:txBody>
          <a:bodyPr/>
          <a:lstStyle>
            <a:lvl1pPr>
              <a:defRPr sz="2199"/>
            </a:lvl1pPr>
            <a:lvl2pPr>
              <a:defRPr sz="1999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8768" y="2011680"/>
            <a:ext cx="4753642" cy="4206240"/>
          </a:xfrm>
        </p:spPr>
        <p:txBody>
          <a:bodyPr/>
          <a:lstStyle>
            <a:lvl1pPr>
              <a:defRPr sz="2199"/>
            </a:lvl1pPr>
            <a:lvl2pPr>
              <a:defRPr sz="1999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843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6694" y="1913470"/>
            <a:ext cx="4753642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6694" y="2656566"/>
            <a:ext cx="4753642" cy="3566160"/>
          </a:xfrm>
        </p:spPr>
        <p:txBody>
          <a:bodyPr/>
          <a:lstStyle>
            <a:lvl1pPr>
              <a:defRPr sz="2199"/>
            </a:lvl1pPr>
            <a:lvl2pPr>
              <a:defRPr sz="1999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29607" y="1913470"/>
            <a:ext cx="4753642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0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29607" y="2656564"/>
            <a:ext cx="4753642" cy="3566160"/>
          </a:xfrm>
        </p:spPr>
        <p:txBody>
          <a:bodyPr/>
          <a:lstStyle>
            <a:lvl1pPr>
              <a:defRPr sz="2199"/>
            </a:lvl1pPr>
            <a:lvl2pPr>
              <a:defRPr sz="1999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7392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6045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120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6693" y="2120054"/>
            <a:ext cx="6124885" cy="4114800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6994" y="2147487"/>
            <a:ext cx="3199567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99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t>9/17/2017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986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79826" y="2211494"/>
            <a:ext cx="6124885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199">
                <a:solidFill>
                  <a:schemeClr val="tx1">
                    <a:lumMod val="50000"/>
                  </a:schemeClr>
                </a:solidFill>
              </a:defRPr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8659" y="2150621"/>
            <a:ext cx="3199567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799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41C87-7AD9-4845-A077-840E4A0F3F06}" type="datetimeFigureOut">
              <a:rPr lang="en-US" smtClean="0"/>
              <a:pPr/>
              <a:t>9/17/2017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74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5778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606" y="284176"/>
            <a:ext cx="9781532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606" y="2011680"/>
            <a:ext cx="9781532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1953" y="6422855"/>
            <a:ext cx="3000113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03F41C87-7AD9-4845-A077-840E4A0F3F06}" type="datetimeFigureOut">
              <a:rPr lang="en-US" smtClean="0"/>
              <a:pPr/>
              <a:t>9/17/2017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5014" y="6422855"/>
            <a:ext cx="50431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6151" y="6422855"/>
            <a:ext cx="946018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2A013F82-EE5E-44EE-A61D-E31C6657F2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126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126" rtl="0" eaLnBrk="1" latinLnBrk="0" hangingPunct="1">
        <a:lnSpc>
          <a:spcPct val="85000"/>
        </a:lnSpc>
        <a:spcBef>
          <a:spcPct val="0"/>
        </a:spcBef>
        <a:buNone/>
        <a:defRPr sz="3999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25" indent="-182825" algn="l" defTabSz="914126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199" kern="1200">
          <a:solidFill>
            <a:schemeClr val="tx1"/>
          </a:solidFill>
          <a:latin typeface="+mn-lt"/>
          <a:ea typeface="+mn-ea"/>
          <a:cs typeface="+mn-cs"/>
        </a:defRPr>
      </a:lvl1pPr>
      <a:lvl2pPr marL="411357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999" kern="1200">
          <a:solidFill>
            <a:schemeClr val="tx1"/>
          </a:solidFill>
          <a:latin typeface="+mn-lt"/>
          <a:ea typeface="+mn-ea"/>
          <a:cs typeface="+mn-cs"/>
        </a:defRPr>
      </a:lvl2pPr>
      <a:lvl3pPr marL="639888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868419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6951" indent="-182825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215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358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8511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5658" indent="-228531" algn="l" defTabSz="914126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commons.wikimedia.org/wiki/File:Latin_cross_gold.png" TargetMode="Externa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commons.wikimedia.org/wiki/File:Latin_cross_gold.png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BA189E9D-1AA3-42D3-A89F-A5C1E7A9F28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" y="1828800"/>
            <a:ext cx="12188824" cy="2895600"/>
          </a:xfrm>
        </p:spPr>
        <p:txBody>
          <a:bodyPr>
            <a:normAutofit/>
          </a:bodyPr>
          <a:lstStyle/>
          <a:p>
            <a:r>
              <a:rPr lang="en-GB" altLang="en-US" sz="4800"/>
              <a:t>Future Church</a:t>
            </a:r>
            <a:endParaRPr lang="en-GB" altLang="en-US" sz="4800" dirty="0"/>
          </a:p>
        </p:txBody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617A6020-C53E-4B8E-AB8F-09FBFBA831B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49796" y="3996251"/>
            <a:ext cx="10657183" cy="1309255"/>
          </a:xfrm>
        </p:spPr>
        <p:txBody>
          <a:bodyPr>
            <a:normAutofit/>
          </a:bodyPr>
          <a:lstStyle/>
          <a:p>
            <a:r>
              <a:rPr lang="en-GB" altLang="en-US" sz="4400" dirty="0"/>
              <a:t>1. A community of more aspirational people</a:t>
            </a:r>
            <a:br>
              <a:rPr lang="en-GB" altLang="en-US" sz="4400" dirty="0"/>
            </a:br>
            <a:r>
              <a:rPr lang="en-GB" altLang="en-US" sz="4400" dirty="0"/>
              <a:t>1 Timothy 3</a:t>
            </a:r>
          </a:p>
        </p:txBody>
      </p:sp>
    </p:spTree>
    <p:extLst>
      <p:ext uri="{BB962C8B-B14F-4D97-AF65-F5344CB8AC3E}">
        <p14:creationId xmlns:p14="http://schemas.microsoft.com/office/powerpoint/2010/main" val="1222369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>
            <a:extLst>
              <a:ext uri="{FF2B5EF4-FFF2-40B4-BE49-F238E27FC236}">
                <a16:creationId xmlns:a16="http://schemas.microsoft.com/office/drawing/2014/main" id="{CBEF3AB8-B56C-4547-8307-394B16EBE2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God’s leadership in the church</a:t>
            </a:r>
          </a:p>
        </p:txBody>
      </p:sp>
      <p:sp>
        <p:nvSpPr>
          <p:cNvPr id="115715" name="Rectangle 3">
            <a:extLst>
              <a:ext uri="{FF2B5EF4-FFF2-40B4-BE49-F238E27FC236}">
                <a16:creationId xmlns:a16="http://schemas.microsoft.com/office/drawing/2014/main" id="{A96E7783-3C93-418B-834B-0C2D583062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1764" y="2011680"/>
            <a:ext cx="11665296" cy="4729688"/>
          </a:xfrm>
        </p:spPr>
        <p:txBody>
          <a:bodyPr/>
          <a:lstStyle/>
          <a:p>
            <a:r>
              <a:rPr lang="en-GB" altLang="en-US" b="1" dirty="0"/>
              <a:t>It’s not with structures, but spiritual relationships</a:t>
            </a:r>
          </a:p>
          <a:p>
            <a:r>
              <a:rPr lang="en-GB" altLang="en-US" b="1" dirty="0"/>
              <a:t>It’s more to do with </a:t>
            </a:r>
          </a:p>
          <a:p>
            <a:pPr lvl="1"/>
            <a:r>
              <a:rPr lang="en-GB" altLang="en-US" b="1" dirty="0"/>
              <a:t>People with the right character </a:t>
            </a:r>
          </a:p>
          <a:p>
            <a:pPr lvl="1"/>
            <a:r>
              <a:rPr lang="en-GB" altLang="en-US" b="1" dirty="0"/>
              <a:t>in the right places </a:t>
            </a:r>
          </a:p>
          <a:p>
            <a:pPr lvl="1"/>
            <a:r>
              <a:rPr lang="en-GB" altLang="en-US" b="1" dirty="0"/>
              <a:t>serving for the right reasons </a:t>
            </a:r>
          </a:p>
          <a:p>
            <a:pPr lvl="1"/>
            <a:r>
              <a:rPr lang="en-GB" altLang="en-US" b="1" dirty="0"/>
              <a:t>and moving towards God’s picture of the church as He intended</a:t>
            </a:r>
          </a:p>
        </p:txBody>
      </p:sp>
    </p:spTree>
    <p:extLst>
      <p:ext uri="{BB962C8B-B14F-4D97-AF65-F5344CB8AC3E}">
        <p14:creationId xmlns:p14="http://schemas.microsoft.com/office/powerpoint/2010/main" val="282032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5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5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5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5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5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5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4" grpId="0"/>
      <p:bldP spid="11571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4"/>
          <p:cNvSpPr/>
          <p:nvPr/>
        </p:nvSpPr>
        <p:spPr>
          <a:xfrm>
            <a:off x="1687596" y="2558678"/>
            <a:ext cx="8256405" cy="4416687"/>
          </a:xfrm>
          <a:custGeom>
            <a:avLst/>
            <a:gdLst>
              <a:gd name="connsiteX0" fmla="*/ 0 w 5562600"/>
              <a:gd name="connsiteY0" fmla="*/ 533400 h 2133600"/>
              <a:gd name="connsiteX1" fmla="*/ 4495800 w 5562600"/>
              <a:gd name="connsiteY1" fmla="*/ 533400 h 2133600"/>
              <a:gd name="connsiteX2" fmla="*/ 4495800 w 5562600"/>
              <a:gd name="connsiteY2" fmla="*/ 0 h 2133600"/>
              <a:gd name="connsiteX3" fmla="*/ 5562600 w 5562600"/>
              <a:gd name="connsiteY3" fmla="*/ 1066800 h 2133600"/>
              <a:gd name="connsiteX4" fmla="*/ 4495800 w 5562600"/>
              <a:gd name="connsiteY4" fmla="*/ 2133600 h 2133600"/>
              <a:gd name="connsiteX5" fmla="*/ 4495800 w 5562600"/>
              <a:gd name="connsiteY5" fmla="*/ 1600200 h 2133600"/>
              <a:gd name="connsiteX6" fmla="*/ 0 w 5562600"/>
              <a:gd name="connsiteY6" fmla="*/ 1600200 h 2133600"/>
              <a:gd name="connsiteX7" fmla="*/ 0 w 5562600"/>
              <a:gd name="connsiteY7" fmla="*/ 533400 h 2133600"/>
              <a:gd name="connsiteX0" fmla="*/ 0 w 5562600"/>
              <a:gd name="connsiteY0" fmla="*/ 1600200 h 2133600"/>
              <a:gd name="connsiteX1" fmla="*/ 4495800 w 5562600"/>
              <a:gd name="connsiteY1" fmla="*/ 533400 h 2133600"/>
              <a:gd name="connsiteX2" fmla="*/ 4495800 w 5562600"/>
              <a:gd name="connsiteY2" fmla="*/ 0 h 2133600"/>
              <a:gd name="connsiteX3" fmla="*/ 5562600 w 5562600"/>
              <a:gd name="connsiteY3" fmla="*/ 1066800 h 2133600"/>
              <a:gd name="connsiteX4" fmla="*/ 4495800 w 5562600"/>
              <a:gd name="connsiteY4" fmla="*/ 2133600 h 2133600"/>
              <a:gd name="connsiteX5" fmla="*/ 4495800 w 5562600"/>
              <a:gd name="connsiteY5" fmla="*/ 1600200 h 2133600"/>
              <a:gd name="connsiteX6" fmla="*/ 0 w 5562600"/>
              <a:gd name="connsiteY6" fmla="*/ 1600200 h 2133600"/>
              <a:gd name="connsiteX0" fmla="*/ 0 w 5535304"/>
              <a:gd name="connsiteY0" fmla="*/ 1040641 h 2133600"/>
              <a:gd name="connsiteX1" fmla="*/ 4468504 w 5535304"/>
              <a:gd name="connsiteY1" fmla="*/ 533400 h 2133600"/>
              <a:gd name="connsiteX2" fmla="*/ 4468504 w 5535304"/>
              <a:gd name="connsiteY2" fmla="*/ 0 h 2133600"/>
              <a:gd name="connsiteX3" fmla="*/ 5535304 w 5535304"/>
              <a:gd name="connsiteY3" fmla="*/ 1066800 h 2133600"/>
              <a:gd name="connsiteX4" fmla="*/ 4468504 w 5535304"/>
              <a:gd name="connsiteY4" fmla="*/ 2133600 h 2133600"/>
              <a:gd name="connsiteX5" fmla="*/ 4468504 w 5535304"/>
              <a:gd name="connsiteY5" fmla="*/ 1600200 h 2133600"/>
              <a:gd name="connsiteX6" fmla="*/ 0 w 5535304"/>
              <a:gd name="connsiteY6" fmla="*/ 1040641 h 2133600"/>
              <a:gd name="connsiteX0" fmla="*/ 0 w 5577312"/>
              <a:gd name="connsiteY0" fmla="*/ 767421 h 2133600"/>
              <a:gd name="connsiteX1" fmla="*/ 4510512 w 5577312"/>
              <a:gd name="connsiteY1" fmla="*/ 533400 h 2133600"/>
              <a:gd name="connsiteX2" fmla="*/ 4510512 w 5577312"/>
              <a:gd name="connsiteY2" fmla="*/ 0 h 2133600"/>
              <a:gd name="connsiteX3" fmla="*/ 5577312 w 5577312"/>
              <a:gd name="connsiteY3" fmla="*/ 1066800 h 2133600"/>
              <a:gd name="connsiteX4" fmla="*/ 4510512 w 5577312"/>
              <a:gd name="connsiteY4" fmla="*/ 2133600 h 2133600"/>
              <a:gd name="connsiteX5" fmla="*/ 4510512 w 5577312"/>
              <a:gd name="connsiteY5" fmla="*/ 1600200 h 2133600"/>
              <a:gd name="connsiteX6" fmla="*/ 0 w 5577312"/>
              <a:gd name="connsiteY6" fmla="*/ 767421 h 2133600"/>
              <a:gd name="connsiteX0" fmla="*/ 0 w 5602517"/>
              <a:gd name="connsiteY0" fmla="*/ 702842 h 2133600"/>
              <a:gd name="connsiteX1" fmla="*/ 4535717 w 5602517"/>
              <a:gd name="connsiteY1" fmla="*/ 533400 h 2133600"/>
              <a:gd name="connsiteX2" fmla="*/ 4535717 w 5602517"/>
              <a:gd name="connsiteY2" fmla="*/ 0 h 2133600"/>
              <a:gd name="connsiteX3" fmla="*/ 5602517 w 5602517"/>
              <a:gd name="connsiteY3" fmla="*/ 1066800 h 2133600"/>
              <a:gd name="connsiteX4" fmla="*/ 4535717 w 5602517"/>
              <a:gd name="connsiteY4" fmla="*/ 2133600 h 2133600"/>
              <a:gd name="connsiteX5" fmla="*/ 4535717 w 5602517"/>
              <a:gd name="connsiteY5" fmla="*/ 1600200 h 2133600"/>
              <a:gd name="connsiteX6" fmla="*/ 0 w 5602517"/>
              <a:gd name="connsiteY6" fmla="*/ 702842 h 2133600"/>
              <a:gd name="connsiteX0" fmla="*/ 0 w 5804157"/>
              <a:gd name="connsiteY0" fmla="*/ 673036 h 2133600"/>
              <a:gd name="connsiteX1" fmla="*/ 4737357 w 5804157"/>
              <a:gd name="connsiteY1" fmla="*/ 533400 h 2133600"/>
              <a:gd name="connsiteX2" fmla="*/ 4737357 w 5804157"/>
              <a:gd name="connsiteY2" fmla="*/ 0 h 2133600"/>
              <a:gd name="connsiteX3" fmla="*/ 5804157 w 5804157"/>
              <a:gd name="connsiteY3" fmla="*/ 1066800 h 2133600"/>
              <a:gd name="connsiteX4" fmla="*/ 4737357 w 5804157"/>
              <a:gd name="connsiteY4" fmla="*/ 2133600 h 2133600"/>
              <a:gd name="connsiteX5" fmla="*/ 4737357 w 5804157"/>
              <a:gd name="connsiteY5" fmla="*/ 1600200 h 2133600"/>
              <a:gd name="connsiteX6" fmla="*/ 0 w 5804157"/>
              <a:gd name="connsiteY6" fmla="*/ 673036 h 2133600"/>
              <a:gd name="connsiteX0" fmla="*/ 10766 w 5814923"/>
              <a:gd name="connsiteY0" fmla="*/ 673036 h 2133600"/>
              <a:gd name="connsiteX1" fmla="*/ 4748123 w 5814923"/>
              <a:gd name="connsiteY1" fmla="*/ 533400 h 2133600"/>
              <a:gd name="connsiteX2" fmla="*/ 4748123 w 5814923"/>
              <a:gd name="connsiteY2" fmla="*/ 0 h 2133600"/>
              <a:gd name="connsiteX3" fmla="*/ 5814923 w 5814923"/>
              <a:gd name="connsiteY3" fmla="*/ 1066800 h 2133600"/>
              <a:gd name="connsiteX4" fmla="*/ 4748123 w 5814923"/>
              <a:gd name="connsiteY4" fmla="*/ 2133600 h 2133600"/>
              <a:gd name="connsiteX5" fmla="*/ 4748123 w 5814923"/>
              <a:gd name="connsiteY5" fmla="*/ 1600200 h 2133600"/>
              <a:gd name="connsiteX6" fmla="*/ 0 w 5814923"/>
              <a:gd name="connsiteY6" fmla="*/ 989491 h 2133600"/>
              <a:gd name="connsiteX7" fmla="*/ 10766 w 5814923"/>
              <a:gd name="connsiteY7" fmla="*/ 673036 h 2133600"/>
              <a:gd name="connsiteX0" fmla="*/ 10766 w 5814923"/>
              <a:gd name="connsiteY0" fmla="*/ 673036 h 2133600"/>
              <a:gd name="connsiteX1" fmla="*/ 4748123 w 5814923"/>
              <a:gd name="connsiteY1" fmla="*/ 533400 h 2133600"/>
              <a:gd name="connsiteX2" fmla="*/ 4748123 w 5814923"/>
              <a:gd name="connsiteY2" fmla="*/ 0 h 2133600"/>
              <a:gd name="connsiteX3" fmla="*/ 5814923 w 5814923"/>
              <a:gd name="connsiteY3" fmla="*/ 1066800 h 2133600"/>
              <a:gd name="connsiteX4" fmla="*/ 4748123 w 5814923"/>
              <a:gd name="connsiteY4" fmla="*/ 2133600 h 2133600"/>
              <a:gd name="connsiteX5" fmla="*/ 4748123 w 5814923"/>
              <a:gd name="connsiteY5" fmla="*/ 1600200 h 2133600"/>
              <a:gd name="connsiteX6" fmla="*/ 0 w 5814923"/>
              <a:gd name="connsiteY6" fmla="*/ 989491 h 2133600"/>
              <a:gd name="connsiteX7" fmla="*/ 10766 w 5814923"/>
              <a:gd name="connsiteY7" fmla="*/ 673036 h 2133600"/>
              <a:gd name="connsiteX0" fmla="*/ 10766 w 5814923"/>
              <a:gd name="connsiteY0" fmla="*/ 673036 h 2133600"/>
              <a:gd name="connsiteX1" fmla="*/ 4748123 w 5814923"/>
              <a:gd name="connsiteY1" fmla="*/ 533400 h 2133600"/>
              <a:gd name="connsiteX2" fmla="*/ 4748123 w 5814923"/>
              <a:gd name="connsiteY2" fmla="*/ 0 h 2133600"/>
              <a:gd name="connsiteX3" fmla="*/ 5814923 w 5814923"/>
              <a:gd name="connsiteY3" fmla="*/ 1066800 h 2133600"/>
              <a:gd name="connsiteX4" fmla="*/ 4748123 w 5814923"/>
              <a:gd name="connsiteY4" fmla="*/ 2133600 h 2133600"/>
              <a:gd name="connsiteX5" fmla="*/ 4748123 w 5814923"/>
              <a:gd name="connsiteY5" fmla="*/ 1600200 h 2133600"/>
              <a:gd name="connsiteX6" fmla="*/ 0 w 5814923"/>
              <a:gd name="connsiteY6" fmla="*/ 989491 h 2133600"/>
              <a:gd name="connsiteX7" fmla="*/ 10766 w 5814923"/>
              <a:gd name="connsiteY7" fmla="*/ 673036 h 2133600"/>
              <a:gd name="connsiteX0" fmla="*/ 10766 w 5814923"/>
              <a:gd name="connsiteY0" fmla="*/ 673036 h 2133600"/>
              <a:gd name="connsiteX1" fmla="*/ 4748123 w 5814923"/>
              <a:gd name="connsiteY1" fmla="*/ 533400 h 2133600"/>
              <a:gd name="connsiteX2" fmla="*/ 4748123 w 5814923"/>
              <a:gd name="connsiteY2" fmla="*/ 0 h 2133600"/>
              <a:gd name="connsiteX3" fmla="*/ 5814923 w 5814923"/>
              <a:gd name="connsiteY3" fmla="*/ 1066800 h 2133600"/>
              <a:gd name="connsiteX4" fmla="*/ 4748123 w 5814923"/>
              <a:gd name="connsiteY4" fmla="*/ 2133600 h 2133600"/>
              <a:gd name="connsiteX5" fmla="*/ 4748123 w 5814923"/>
              <a:gd name="connsiteY5" fmla="*/ 1600200 h 2133600"/>
              <a:gd name="connsiteX6" fmla="*/ 0 w 5814923"/>
              <a:gd name="connsiteY6" fmla="*/ 989491 h 2133600"/>
              <a:gd name="connsiteX7" fmla="*/ 10766 w 5814923"/>
              <a:gd name="connsiteY7" fmla="*/ 673036 h 2133600"/>
              <a:gd name="connsiteX0" fmla="*/ 10766 w 5814923"/>
              <a:gd name="connsiteY0" fmla="*/ 673036 h 2133600"/>
              <a:gd name="connsiteX1" fmla="*/ 4748123 w 5814923"/>
              <a:gd name="connsiteY1" fmla="*/ 533400 h 2133600"/>
              <a:gd name="connsiteX2" fmla="*/ 4748123 w 5814923"/>
              <a:gd name="connsiteY2" fmla="*/ 0 h 2133600"/>
              <a:gd name="connsiteX3" fmla="*/ 5814923 w 5814923"/>
              <a:gd name="connsiteY3" fmla="*/ 1066800 h 2133600"/>
              <a:gd name="connsiteX4" fmla="*/ 4748123 w 5814923"/>
              <a:gd name="connsiteY4" fmla="*/ 2133600 h 2133600"/>
              <a:gd name="connsiteX5" fmla="*/ 4748123 w 5814923"/>
              <a:gd name="connsiteY5" fmla="*/ 1600200 h 2133600"/>
              <a:gd name="connsiteX6" fmla="*/ 0 w 5814923"/>
              <a:gd name="connsiteY6" fmla="*/ 989491 h 2133600"/>
              <a:gd name="connsiteX7" fmla="*/ 10766 w 5814923"/>
              <a:gd name="connsiteY7" fmla="*/ 673036 h 2133600"/>
              <a:gd name="connsiteX0" fmla="*/ 10766 w 5814923"/>
              <a:gd name="connsiteY0" fmla="*/ 673036 h 2133600"/>
              <a:gd name="connsiteX1" fmla="*/ 4748123 w 5814923"/>
              <a:gd name="connsiteY1" fmla="*/ 533400 h 2133600"/>
              <a:gd name="connsiteX2" fmla="*/ 4748123 w 5814923"/>
              <a:gd name="connsiteY2" fmla="*/ 0 h 2133600"/>
              <a:gd name="connsiteX3" fmla="*/ 5814923 w 5814923"/>
              <a:gd name="connsiteY3" fmla="*/ 1066800 h 2133600"/>
              <a:gd name="connsiteX4" fmla="*/ 4748123 w 5814923"/>
              <a:gd name="connsiteY4" fmla="*/ 2133600 h 2133600"/>
              <a:gd name="connsiteX5" fmla="*/ 4748123 w 5814923"/>
              <a:gd name="connsiteY5" fmla="*/ 1600200 h 2133600"/>
              <a:gd name="connsiteX6" fmla="*/ 0 w 5814923"/>
              <a:gd name="connsiteY6" fmla="*/ 989491 h 2133600"/>
              <a:gd name="connsiteX7" fmla="*/ 10766 w 5814923"/>
              <a:gd name="connsiteY7" fmla="*/ 673036 h 213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14923" h="2133600">
                <a:moveTo>
                  <a:pt x="10766" y="673036"/>
                </a:moveTo>
                <a:lnTo>
                  <a:pt x="4748123" y="533400"/>
                </a:lnTo>
                <a:lnTo>
                  <a:pt x="4748123" y="0"/>
                </a:lnTo>
                <a:lnTo>
                  <a:pt x="5814923" y="1066800"/>
                </a:lnTo>
                <a:lnTo>
                  <a:pt x="4748123" y="2133600"/>
                </a:lnTo>
                <a:lnTo>
                  <a:pt x="4748123" y="1600200"/>
                </a:lnTo>
                <a:cubicBezTo>
                  <a:pt x="3118506" y="1372362"/>
                  <a:pt x="1603230" y="1201727"/>
                  <a:pt x="0" y="989491"/>
                </a:cubicBezTo>
                <a:cubicBezTo>
                  <a:pt x="3589" y="686387"/>
                  <a:pt x="7177" y="929336"/>
                  <a:pt x="10766" y="673036"/>
                </a:cubicBezTo>
                <a:close/>
              </a:path>
            </a:pathLst>
          </a:custGeom>
          <a:gradFill flip="none" rotWithShape="1">
            <a:gsLst>
              <a:gs pos="63000">
                <a:schemeClr val="accent6">
                  <a:lumMod val="75000"/>
                </a:schemeClr>
              </a:gs>
              <a:gs pos="0">
                <a:srgbClr val="FFC000"/>
              </a:gs>
            </a:gsLst>
            <a:lin ang="10800000" scaled="1"/>
            <a:tileRect/>
          </a:gradFill>
          <a:ln>
            <a:noFill/>
          </a:ln>
          <a:scene3d>
            <a:camera prst="orthographicFront">
              <a:rot lat="17222692" lon="18162154" rev="4074046"/>
            </a:camera>
            <a:lightRig rig="threePt" dir="t"/>
          </a:scene3d>
          <a:sp3d extrusionH="254000">
            <a:bevelT w="190500"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189756" y="228599"/>
            <a:ext cx="11999069" cy="1576541"/>
          </a:xfrm>
        </p:spPr>
        <p:txBody>
          <a:bodyPr>
            <a:normAutofit/>
          </a:bodyPr>
          <a:lstStyle/>
          <a:p>
            <a:r>
              <a:rPr lang="en-US" sz="4000" dirty="0"/>
              <a:t>The church in the future will not be the same!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207524" y="3845153"/>
            <a:ext cx="152389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more loving community</a:t>
            </a:r>
          </a:p>
        </p:txBody>
      </p:sp>
      <p:grpSp>
        <p:nvGrpSpPr>
          <p:cNvPr id="39" name="Group 38"/>
          <p:cNvGrpSpPr>
            <a:grpSpLocks noChangeAspect="1"/>
          </p:cNvGrpSpPr>
          <p:nvPr/>
        </p:nvGrpSpPr>
        <p:grpSpPr>
          <a:xfrm>
            <a:off x="1656325" y="4767022"/>
            <a:ext cx="683567" cy="710400"/>
            <a:chOff x="6453494" y="2317132"/>
            <a:chExt cx="1969724" cy="2047043"/>
          </a:xfrm>
        </p:grpSpPr>
        <p:sp>
          <p:nvSpPr>
            <p:cNvPr id="40" name="Oval 39"/>
            <p:cNvSpPr/>
            <p:nvPr/>
          </p:nvSpPr>
          <p:spPr>
            <a:xfrm>
              <a:off x="6453494" y="3671628"/>
              <a:ext cx="1969724" cy="692547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0"/>
                  </a:schemeClr>
                </a:gs>
                <a:gs pos="100000">
                  <a:schemeClr val="bg1">
                    <a:alpha val="0"/>
                    <a:lumMod val="0"/>
                    <a:lumOff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6581146" y="2317132"/>
              <a:ext cx="1741714" cy="1741714"/>
            </a:xfrm>
            <a:prstGeom prst="ellipse">
              <a:avLst/>
            </a:prstGeom>
            <a:gradFill>
              <a:gsLst>
                <a:gs pos="13000">
                  <a:srgbClr val="0070C0"/>
                </a:gs>
                <a:gs pos="71000">
                  <a:srgbClr val="00B0F0"/>
                </a:gs>
              </a:gsLst>
              <a:lin ang="5400000" scaled="1"/>
            </a:gradFill>
            <a:ln w="12700" cap="flat" cmpd="sng" algn="ctr">
              <a:solidFill>
                <a:srgbClr val="00206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42" name="Oval 41"/>
            <p:cNvSpPr/>
            <p:nvPr/>
          </p:nvSpPr>
          <p:spPr>
            <a:xfrm>
              <a:off x="6766204" y="2374552"/>
              <a:ext cx="1371601" cy="1206005"/>
            </a:xfrm>
            <a:prstGeom prst="ellipse">
              <a:avLst/>
            </a:prstGeom>
            <a:gradFill>
              <a:gsLst>
                <a:gs pos="0">
                  <a:sysClr val="window" lastClr="FFFFFF">
                    <a:lumMod val="100000"/>
                    <a:alpha val="80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lin ang="5400000" scaled="1"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grpSp>
        <p:nvGrpSpPr>
          <p:cNvPr id="44" name="Group 43"/>
          <p:cNvGrpSpPr>
            <a:grpSpLocks noChangeAspect="1"/>
          </p:cNvGrpSpPr>
          <p:nvPr/>
        </p:nvGrpSpPr>
        <p:grpSpPr>
          <a:xfrm>
            <a:off x="2922905" y="4503440"/>
            <a:ext cx="683567" cy="710400"/>
            <a:chOff x="6453494" y="2317132"/>
            <a:chExt cx="1969724" cy="2047043"/>
          </a:xfrm>
        </p:grpSpPr>
        <p:sp>
          <p:nvSpPr>
            <p:cNvPr id="45" name="Oval 44"/>
            <p:cNvSpPr/>
            <p:nvPr/>
          </p:nvSpPr>
          <p:spPr>
            <a:xfrm>
              <a:off x="6453494" y="3671628"/>
              <a:ext cx="1969724" cy="692547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0"/>
                  </a:schemeClr>
                </a:gs>
                <a:gs pos="100000">
                  <a:schemeClr val="bg1">
                    <a:alpha val="0"/>
                    <a:lumMod val="0"/>
                    <a:lumOff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6581146" y="2317132"/>
              <a:ext cx="1741714" cy="1741714"/>
            </a:xfrm>
            <a:prstGeom prst="ellipse">
              <a:avLst/>
            </a:prstGeom>
            <a:gradFill>
              <a:gsLst>
                <a:gs pos="13000">
                  <a:srgbClr val="0070C0"/>
                </a:gs>
                <a:gs pos="71000">
                  <a:srgbClr val="00B0F0"/>
                </a:gs>
              </a:gsLst>
              <a:lin ang="5400000" scaled="1"/>
            </a:gradFill>
            <a:ln w="12700" cap="flat" cmpd="sng" algn="ctr">
              <a:solidFill>
                <a:srgbClr val="00206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47" name="Oval 46"/>
            <p:cNvSpPr/>
            <p:nvPr/>
          </p:nvSpPr>
          <p:spPr>
            <a:xfrm>
              <a:off x="6766204" y="2374552"/>
              <a:ext cx="1371601" cy="1206005"/>
            </a:xfrm>
            <a:prstGeom prst="ellipse">
              <a:avLst/>
            </a:prstGeom>
            <a:gradFill>
              <a:gsLst>
                <a:gs pos="0">
                  <a:sysClr val="window" lastClr="FFFFFF">
                    <a:lumMod val="100000"/>
                    <a:alpha val="80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lin ang="5400000" scaled="1"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grpSp>
        <p:nvGrpSpPr>
          <p:cNvPr id="72" name="Group 71"/>
          <p:cNvGrpSpPr>
            <a:grpSpLocks noChangeAspect="1"/>
          </p:cNvGrpSpPr>
          <p:nvPr/>
        </p:nvGrpSpPr>
        <p:grpSpPr>
          <a:xfrm>
            <a:off x="4291919" y="4198640"/>
            <a:ext cx="683567" cy="710400"/>
            <a:chOff x="6453494" y="2317132"/>
            <a:chExt cx="1969724" cy="2047043"/>
          </a:xfrm>
        </p:grpSpPr>
        <p:sp>
          <p:nvSpPr>
            <p:cNvPr id="73" name="Oval 72"/>
            <p:cNvSpPr/>
            <p:nvPr/>
          </p:nvSpPr>
          <p:spPr>
            <a:xfrm>
              <a:off x="6453494" y="3671628"/>
              <a:ext cx="1969724" cy="692547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0"/>
                  </a:schemeClr>
                </a:gs>
                <a:gs pos="100000">
                  <a:schemeClr val="bg1">
                    <a:alpha val="0"/>
                    <a:lumMod val="0"/>
                    <a:lumOff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6581146" y="2317132"/>
              <a:ext cx="1741714" cy="1741714"/>
            </a:xfrm>
            <a:prstGeom prst="ellipse">
              <a:avLst/>
            </a:prstGeom>
            <a:gradFill>
              <a:gsLst>
                <a:gs pos="13000">
                  <a:srgbClr val="0070C0"/>
                </a:gs>
                <a:gs pos="71000">
                  <a:srgbClr val="00B0F0"/>
                </a:gs>
              </a:gsLst>
              <a:lin ang="5400000" scaled="1"/>
            </a:gradFill>
            <a:ln w="12700" cap="flat" cmpd="sng" algn="ctr">
              <a:solidFill>
                <a:srgbClr val="00206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75" name="Oval 74"/>
            <p:cNvSpPr/>
            <p:nvPr/>
          </p:nvSpPr>
          <p:spPr>
            <a:xfrm>
              <a:off x="6766204" y="2374552"/>
              <a:ext cx="1371601" cy="1206005"/>
            </a:xfrm>
            <a:prstGeom prst="ellipse">
              <a:avLst/>
            </a:prstGeom>
            <a:gradFill>
              <a:gsLst>
                <a:gs pos="0">
                  <a:sysClr val="window" lastClr="FFFFFF">
                    <a:lumMod val="100000"/>
                    <a:alpha val="80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lin ang="5400000" scaled="1"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grpSp>
        <p:nvGrpSpPr>
          <p:cNvPr id="76" name="Group 75"/>
          <p:cNvGrpSpPr>
            <a:grpSpLocks noChangeAspect="1"/>
          </p:cNvGrpSpPr>
          <p:nvPr/>
        </p:nvGrpSpPr>
        <p:grpSpPr>
          <a:xfrm>
            <a:off x="5690451" y="3874817"/>
            <a:ext cx="683567" cy="710400"/>
            <a:chOff x="6453494" y="2317132"/>
            <a:chExt cx="1969724" cy="2047043"/>
          </a:xfrm>
        </p:grpSpPr>
        <p:sp>
          <p:nvSpPr>
            <p:cNvPr id="77" name="Oval 76"/>
            <p:cNvSpPr/>
            <p:nvPr/>
          </p:nvSpPr>
          <p:spPr>
            <a:xfrm>
              <a:off x="6453494" y="3671628"/>
              <a:ext cx="1969724" cy="692547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0"/>
                  </a:schemeClr>
                </a:gs>
                <a:gs pos="100000">
                  <a:schemeClr val="bg1">
                    <a:alpha val="0"/>
                    <a:lumMod val="0"/>
                    <a:lumOff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>
              <a:off x="6581146" y="2317132"/>
              <a:ext cx="1741714" cy="1741714"/>
            </a:xfrm>
            <a:prstGeom prst="ellipse">
              <a:avLst/>
            </a:prstGeom>
            <a:gradFill>
              <a:gsLst>
                <a:gs pos="13000">
                  <a:srgbClr val="0070C0"/>
                </a:gs>
                <a:gs pos="71000">
                  <a:srgbClr val="00B0F0"/>
                </a:gs>
              </a:gsLst>
              <a:lin ang="5400000" scaled="1"/>
            </a:gradFill>
            <a:ln w="12700" cap="flat" cmpd="sng" algn="ctr">
              <a:solidFill>
                <a:srgbClr val="00206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79" name="Oval 78"/>
            <p:cNvSpPr/>
            <p:nvPr/>
          </p:nvSpPr>
          <p:spPr>
            <a:xfrm>
              <a:off x="6766204" y="2374552"/>
              <a:ext cx="1371601" cy="1206005"/>
            </a:xfrm>
            <a:prstGeom prst="ellipse">
              <a:avLst/>
            </a:prstGeom>
            <a:gradFill>
              <a:gsLst>
                <a:gs pos="0">
                  <a:sysClr val="window" lastClr="FFFFFF">
                    <a:lumMod val="100000"/>
                    <a:alpha val="80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lin ang="5400000" scaled="1"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grpSp>
        <p:nvGrpSpPr>
          <p:cNvPr id="80" name="Group 79"/>
          <p:cNvGrpSpPr>
            <a:grpSpLocks noChangeAspect="1"/>
          </p:cNvGrpSpPr>
          <p:nvPr/>
        </p:nvGrpSpPr>
        <p:grpSpPr>
          <a:xfrm>
            <a:off x="8390020" y="3083329"/>
            <a:ext cx="1000811" cy="1040097"/>
            <a:chOff x="6453494" y="2317132"/>
            <a:chExt cx="1969724" cy="2047043"/>
          </a:xfrm>
        </p:grpSpPr>
        <p:sp>
          <p:nvSpPr>
            <p:cNvPr id="81" name="Oval 80"/>
            <p:cNvSpPr/>
            <p:nvPr/>
          </p:nvSpPr>
          <p:spPr>
            <a:xfrm>
              <a:off x="6453494" y="3671628"/>
              <a:ext cx="1969724" cy="692547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0"/>
                  </a:schemeClr>
                </a:gs>
                <a:gs pos="100000">
                  <a:schemeClr val="bg1">
                    <a:alpha val="0"/>
                    <a:lumMod val="0"/>
                    <a:lumOff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6581146" y="2317132"/>
              <a:ext cx="1741714" cy="1741714"/>
            </a:xfrm>
            <a:prstGeom prst="ellipse">
              <a:avLst/>
            </a:prstGeom>
            <a:gradFill>
              <a:gsLst>
                <a:gs pos="13000">
                  <a:srgbClr val="0070C0"/>
                </a:gs>
                <a:gs pos="71000">
                  <a:srgbClr val="00B0F0"/>
                </a:gs>
              </a:gsLst>
              <a:lin ang="5400000" scaled="1"/>
            </a:gradFill>
            <a:ln w="12700" cap="flat" cmpd="sng" algn="ctr">
              <a:solidFill>
                <a:srgbClr val="00206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83" name="Oval 82"/>
            <p:cNvSpPr/>
            <p:nvPr/>
          </p:nvSpPr>
          <p:spPr>
            <a:xfrm>
              <a:off x="6766204" y="2374552"/>
              <a:ext cx="1371601" cy="1206005"/>
            </a:xfrm>
            <a:prstGeom prst="ellipse">
              <a:avLst/>
            </a:prstGeom>
            <a:gradFill>
              <a:gsLst>
                <a:gs pos="0">
                  <a:sysClr val="window" lastClr="FFFFFF">
                    <a:lumMod val="100000"/>
                    <a:alpha val="80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lin ang="5400000" scaled="1"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sp>
        <p:nvSpPr>
          <p:cNvPr id="84" name="Oval 83"/>
          <p:cNvSpPr/>
          <p:nvPr/>
        </p:nvSpPr>
        <p:spPr>
          <a:xfrm rot="21109716">
            <a:off x="2077272" y="5611744"/>
            <a:ext cx="6909861" cy="304261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  <a:alpha val="93000"/>
                </a:schemeClr>
              </a:gs>
              <a:gs pos="100000">
                <a:sysClr val="window" lastClr="FFFFFF">
                  <a:alpha val="0"/>
                  <a:lumMod val="100000"/>
                </a:sysClr>
              </a:gs>
            </a:gsLst>
            <a:path path="shape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2313F5A-90AE-4E94-AF9D-E878E9A21858}"/>
              </a:ext>
            </a:extLst>
          </p:cNvPr>
          <p:cNvSpPr txBox="1"/>
          <p:nvPr/>
        </p:nvSpPr>
        <p:spPr>
          <a:xfrm>
            <a:off x="2487805" y="3381144"/>
            <a:ext cx="159375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more worshipful community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E1A3C26-9E95-4934-9A40-9C81ACEAE994}"/>
              </a:ext>
            </a:extLst>
          </p:cNvPr>
          <p:cNvSpPr txBox="1"/>
          <p:nvPr/>
        </p:nvSpPr>
        <p:spPr>
          <a:xfrm>
            <a:off x="3906288" y="3100538"/>
            <a:ext cx="146306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more aspiring community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CE58DE1-A7F1-44F1-BDF3-20D801D87DF1}"/>
              </a:ext>
            </a:extLst>
          </p:cNvPr>
          <p:cNvSpPr txBox="1"/>
          <p:nvPr/>
        </p:nvSpPr>
        <p:spPr>
          <a:xfrm>
            <a:off x="5264979" y="2759119"/>
            <a:ext cx="154789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more appreciative community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E8EBBF9-5D0E-43D2-851E-83CDC1A5EE9D}"/>
              </a:ext>
            </a:extLst>
          </p:cNvPr>
          <p:cNvSpPr txBox="1"/>
          <p:nvPr/>
        </p:nvSpPr>
        <p:spPr>
          <a:xfrm>
            <a:off x="6683210" y="2388666"/>
            <a:ext cx="157866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more considerate community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47E535FF-6340-47E6-85CE-B1F317424BCB}"/>
              </a:ext>
            </a:extLst>
          </p:cNvPr>
          <p:cNvGrpSpPr>
            <a:grpSpLocks noChangeAspect="1"/>
          </p:cNvGrpSpPr>
          <p:nvPr/>
        </p:nvGrpSpPr>
        <p:grpSpPr>
          <a:xfrm>
            <a:off x="7004946" y="3555197"/>
            <a:ext cx="683567" cy="710400"/>
            <a:chOff x="6453494" y="2317132"/>
            <a:chExt cx="1969724" cy="2047043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6E755E09-C0AA-449A-9E4F-DBC1C5507B45}"/>
                </a:ext>
              </a:extLst>
            </p:cNvPr>
            <p:cNvSpPr/>
            <p:nvPr/>
          </p:nvSpPr>
          <p:spPr>
            <a:xfrm>
              <a:off x="6453494" y="3671628"/>
              <a:ext cx="1969724" cy="692547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0"/>
                  </a:schemeClr>
                </a:gs>
                <a:gs pos="100000">
                  <a:schemeClr val="bg1">
                    <a:alpha val="0"/>
                    <a:lumMod val="0"/>
                    <a:lumOff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87493273-93F2-47BB-A916-90078FBFE089}"/>
                </a:ext>
              </a:extLst>
            </p:cNvPr>
            <p:cNvSpPr/>
            <p:nvPr/>
          </p:nvSpPr>
          <p:spPr>
            <a:xfrm>
              <a:off x="6581146" y="2317132"/>
              <a:ext cx="1741714" cy="1741714"/>
            </a:xfrm>
            <a:prstGeom prst="ellipse">
              <a:avLst/>
            </a:prstGeom>
            <a:gradFill>
              <a:gsLst>
                <a:gs pos="13000">
                  <a:srgbClr val="0070C0"/>
                </a:gs>
                <a:gs pos="71000">
                  <a:srgbClr val="00B0F0"/>
                </a:gs>
              </a:gsLst>
              <a:lin ang="5400000" scaled="1"/>
            </a:gradFill>
            <a:ln w="12700" cap="flat" cmpd="sng" algn="ctr">
              <a:solidFill>
                <a:srgbClr val="00206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9E84B375-6170-473D-903A-DFB808EFEC9E}"/>
                </a:ext>
              </a:extLst>
            </p:cNvPr>
            <p:cNvSpPr/>
            <p:nvPr/>
          </p:nvSpPr>
          <p:spPr>
            <a:xfrm>
              <a:off x="6766204" y="2374552"/>
              <a:ext cx="1371601" cy="1206005"/>
            </a:xfrm>
            <a:prstGeom prst="ellipse">
              <a:avLst/>
            </a:prstGeom>
            <a:gradFill>
              <a:gsLst>
                <a:gs pos="0">
                  <a:sysClr val="window" lastClr="FFFFFF">
                    <a:lumMod val="100000"/>
                    <a:alpha val="80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lin ang="5400000" scaled="1"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50D15662-1E44-414C-9E79-E8BF2E0A209B}"/>
              </a:ext>
            </a:extLst>
          </p:cNvPr>
          <p:cNvSpPr txBox="1"/>
          <p:nvPr/>
        </p:nvSpPr>
        <p:spPr>
          <a:xfrm>
            <a:off x="8166884" y="2051543"/>
            <a:ext cx="150701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more trustworthy community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2278AE2-6B01-47B9-B068-FC39725988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30" y="4868094"/>
            <a:ext cx="1335366" cy="1370419"/>
          </a:xfrm>
          <a:prstGeom prst="rect">
            <a:avLst/>
          </a:prstGeom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id="{9B49875A-49C8-49DD-BA66-33B2ED5AA699}"/>
              </a:ext>
            </a:extLst>
          </p:cNvPr>
          <p:cNvSpPr txBox="1"/>
          <p:nvPr/>
        </p:nvSpPr>
        <p:spPr>
          <a:xfrm>
            <a:off x="38065" y="6249115"/>
            <a:ext cx="1523896" cy="608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church at Ephesus</a:t>
            </a:r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57CFDD12-3746-4F30-A9DA-CC45A339AF5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8573" y="2169196"/>
            <a:ext cx="1955422" cy="2006751"/>
          </a:xfrm>
          <a:prstGeom prst="rect">
            <a:avLst/>
          </a:prstGeom>
        </p:spPr>
      </p:pic>
      <p:sp>
        <p:nvSpPr>
          <p:cNvPr id="53" name="TextBox 52">
            <a:extLst>
              <a:ext uri="{FF2B5EF4-FFF2-40B4-BE49-F238E27FC236}">
                <a16:creationId xmlns:a16="http://schemas.microsoft.com/office/drawing/2014/main" id="{8028382F-3960-44C0-8C50-637D3A94D652}"/>
              </a:ext>
            </a:extLst>
          </p:cNvPr>
          <p:cNvSpPr txBox="1"/>
          <p:nvPr/>
        </p:nvSpPr>
        <p:spPr>
          <a:xfrm>
            <a:off x="10139559" y="4265597"/>
            <a:ext cx="192443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church at Ephesus with Jesus as King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059F4BB-AE30-40E5-85E7-5FD901F6106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10470594" y="2010540"/>
            <a:ext cx="1231380" cy="1544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328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6" grpId="0"/>
      <p:bldP spid="28" grpId="0"/>
      <p:bldP spid="84" grpId="0" animBg="1"/>
      <p:bldP spid="33" grpId="0"/>
      <p:bldP spid="34" grpId="0"/>
      <p:bldP spid="35" grpId="0"/>
      <p:bldP spid="36" grpId="0"/>
      <p:bldP spid="49" grpId="0"/>
      <p:bldP spid="51" grpId="0"/>
      <p:bldP spid="5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Arrow 4"/>
          <p:cNvSpPr/>
          <p:nvPr/>
        </p:nvSpPr>
        <p:spPr>
          <a:xfrm>
            <a:off x="1687596" y="2558678"/>
            <a:ext cx="8256405" cy="4416687"/>
          </a:xfrm>
          <a:custGeom>
            <a:avLst/>
            <a:gdLst>
              <a:gd name="connsiteX0" fmla="*/ 0 w 5562600"/>
              <a:gd name="connsiteY0" fmla="*/ 533400 h 2133600"/>
              <a:gd name="connsiteX1" fmla="*/ 4495800 w 5562600"/>
              <a:gd name="connsiteY1" fmla="*/ 533400 h 2133600"/>
              <a:gd name="connsiteX2" fmla="*/ 4495800 w 5562600"/>
              <a:gd name="connsiteY2" fmla="*/ 0 h 2133600"/>
              <a:gd name="connsiteX3" fmla="*/ 5562600 w 5562600"/>
              <a:gd name="connsiteY3" fmla="*/ 1066800 h 2133600"/>
              <a:gd name="connsiteX4" fmla="*/ 4495800 w 5562600"/>
              <a:gd name="connsiteY4" fmla="*/ 2133600 h 2133600"/>
              <a:gd name="connsiteX5" fmla="*/ 4495800 w 5562600"/>
              <a:gd name="connsiteY5" fmla="*/ 1600200 h 2133600"/>
              <a:gd name="connsiteX6" fmla="*/ 0 w 5562600"/>
              <a:gd name="connsiteY6" fmla="*/ 1600200 h 2133600"/>
              <a:gd name="connsiteX7" fmla="*/ 0 w 5562600"/>
              <a:gd name="connsiteY7" fmla="*/ 533400 h 2133600"/>
              <a:gd name="connsiteX0" fmla="*/ 0 w 5562600"/>
              <a:gd name="connsiteY0" fmla="*/ 1600200 h 2133600"/>
              <a:gd name="connsiteX1" fmla="*/ 4495800 w 5562600"/>
              <a:gd name="connsiteY1" fmla="*/ 533400 h 2133600"/>
              <a:gd name="connsiteX2" fmla="*/ 4495800 w 5562600"/>
              <a:gd name="connsiteY2" fmla="*/ 0 h 2133600"/>
              <a:gd name="connsiteX3" fmla="*/ 5562600 w 5562600"/>
              <a:gd name="connsiteY3" fmla="*/ 1066800 h 2133600"/>
              <a:gd name="connsiteX4" fmla="*/ 4495800 w 5562600"/>
              <a:gd name="connsiteY4" fmla="*/ 2133600 h 2133600"/>
              <a:gd name="connsiteX5" fmla="*/ 4495800 w 5562600"/>
              <a:gd name="connsiteY5" fmla="*/ 1600200 h 2133600"/>
              <a:gd name="connsiteX6" fmla="*/ 0 w 5562600"/>
              <a:gd name="connsiteY6" fmla="*/ 1600200 h 2133600"/>
              <a:gd name="connsiteX0" fmla="*/ 0 w 5535304"/>
              <a:gd name="connsiteY0" fmla="*/ 1040641 h 2133600"/>
              <a:gd name="connsiteX1" fmla="*/ 4468504 w 5535304"/>
              <a:gd name="connsiteY1" fmla="*/ 533400 h 2133600"/>
              <a:gd name="connsiteX2" fmla="*/ 4468504 w 5535304"/>
              <a:gd name="connsiteY2" fmla="*/ 0 h 2133600"/>
              <a:gd name="connsiteX3" fmla="*/ 5535304 w 5535304"/>
              <a:gd name="connsiteY3" fmla="*/ 1066800 h 2133600"/>
              <a:gd name="connsiteX4" fmla="*/ 4468504 w 5535304"/>
              <a:gd name="connsiteY4" fmla="*/ 2133600 h 2133600"/>
              <a:gd name="connsiteX5" fmla="*/ 4468504 w 5535304"/>
              <a:gd name="connsiteY5" fmla="*/ 1600200 h 2133600"/>
              <a:gd name="connsiteX6" fmla="*/ 0 w 5535304"/>
              <a:gd name="connsiteY6" fmla="*/ 1040641 h 2133600"/>
              <a:gd name="connsiteX0" fmla="*/ 0 w 5577312"/>
              <a:gd name="connsiteY0" fmla="*/ 767421 h 2133600"/>
              <a:gd name="connsiteX1" fmla="*/ 4510512 w 5577312"/>
              <a:gd name="connsiteY1" fmla="*/ 533400 h 2133600"/>
              <a:gd name="connsiteX2" fmla="*/ 4510512 w 5577312"/>
              <a:gd name="connsiteY2" fmla="*/ 0 h 2133600"/>
              <a:gd name="connsiteX3" fmla="*/ 5577312 w 5577312"/>
              <a:gd name="connsiteY3" fmla="*/ 1066800 h 2133600"/>
              <a:gd name="connsiteX4" fmla="*/ 4510512 w 5577312"/>
              <a:gd name="connsiteY4" fmla="*/ 2133600 h 2133600"/>
              <a:gd name="connsiteX5" fmla="*/ 4510512 w 5577312"/>
              <a:gd name="connsiteY5" fmla="*/ 1600200 h 2133600"/>
              <a:gd name="connsiteX6" fmla="*/ 0 w 5577312"/>
              <a:gd name="connsiteY6" fmla="*/ 767421 h 2133600"/>
              <a:gd name="connsiteX0" fmla="*/ 0 w 5602517"/>
              <a:gd name="connsiteY0" fmla="*/ 702842 h 2133600"/>
              <a:gd name="connsiteX1" fmla="*/ 4535717 w 5602517"/>
              <a:gd name="connsiteY1" fmla="*/ 533400 h 2133600"/>
              <a:gd name="connsiteX2" fmla="*/ 4535717 w 5602517"/>
              <a:gd name="connsiteY2" fmla="*/ 0 h 2133600"/>
              <a:gd name="connsiteX3" fmla="*/ 5602517 w 5602517"/>
              <a:gd name="connsiteY3" fmla="*/ 1066800 h 2133600"/>
              <a:gd name="connsiteX4" fmla="*/ 4535717 w 5602517"/>
              <a:gd name="connsiteY4" fmla="*/ 2133600 h 2133600"/>
              <a:gd name="connsiteX5" fmla="*/ 4535717 w 5602517"/>
              <a:gd name="connsiteY5" fmla="*/ 1600200 h 2133600"/>
              <a:gd name="connsiteX6" fmla="*/ 0 w 5602517"/>
              <a:gd name="connsiteY6" fmla="*/ 702842 h 2133600"/>
              <a:gd name="connsiteX0" fmla="*/ 0 w 5804157"/>
              <a:gd name="connsiteY0" fmla="*/ 673036 h 2133600"/>
              <a:gd name="connsiteX1" fmla="*/ 4737357 w 5804157"/>
              <a:gd name="connsiteY1" fmla="*/ 533400 h 2133600"/>
              <a:gd name="connsiteX2" fmla="*/ 4737357 w 5804157"/>
              <a:gd name="connsiteY2" fmla="*/ 0 h 2133600"/>
              <a:gd name="connsiteX3" fmla="*/ 5804157 w 5804157"/>
              <a:gd name="connsiteY3" fmla="*/ 1066800 h 2133600"/>
              <a:gd name="connsiteX4" fmla="*/ 4737357 w 5804157"/>
              <a:gd name="connsiteY4" fmla="*/ 2133600 h 2133600"/>
              <a:gd name="connsiteX5" fmla="*/ 4737357 w 5804157"/>
              <a:gd name="connsiteY5" fmla="*/ 1600200 h 2133600"/>
              <a:gd name="connsiteX6" fmla="*/ 0 w 5804157"/>
              <a:gd name="connsiteY6" fmla="*/ 673036 h 2133600"/>
              <a:gd name="connsiteX0" fmla="*/ 10766 w 5814923"/>
              <a:gd name="connsiteY0" fmla="*/ 673036 h 2133600"/>
              <a:gd name="connsiteX1" fmla="*/ 4748123 w 5814923"/>
              <a:gd name="connsiteY1" fmla="*/ 533400 h 2133600"/>
              <a:gd name="connsiteX2" fmla="*/ 4748123 w 5814923"/>
              <a:gd name="connsiteY2" fmla="*/ 0 h 2133600"/>
              <a:gd name="connsiteX3" fmla="*/ 5814923 w 5814923"/>
              <a:gd name="connsiteY3" fmla="*/ 1066800 h 2133600"/>
              <a:gd name="connsiteX4" fmla="*/ 4748123 w 5814923"/>
              <a:gd name="connsiteY4" fmla="*/ 2133600 h 2133600"/>
              <a:gd name="connsiteX5" fmla="*/ 4748123 w 5814923"/>
              <a:gd name="connsiteY5" fmla="*/ 1600200 h 2133600"/>
              <a:gd name="connsiteX6" fmla="*/ 0 w 5814923"/>
              <a:gd name="connsiteY6" fmla="*/ 989491 h 2133600"/>
              <a:gd name="connsiteX7" fmla="*/ 10766 w 5814923"/>
              <a:gd name="connsiteY7" fmla="*/ 673036 h 2133600"/>
              <a:gd name="connsiteX0" fmla="*/ 10766 w 5814923"/>
              <a:gd name="connsiteY0" fmla="*/ 673036 h 2133600"/>
              <a:gd name="connsiteX1" fmla="*/ 4748123 w 5814923"/>
              <a:gd name="connsiteY1" fmla="*/ 533400 h 2133600"/>
              <a:gd name="connsiteX2" fmla="*/ 4748123 w 5814923"/>
              <a:gd name="connsiteY2" fmla="*/ 0 h 2133600"/>
              <a:gd name="connsiteX3" fmla="*/ 5814923 w 5814923"/>
              <a:gd name="connsiteY3" fmla="*/ 1066800 h 2133600"/>
              <a:gd name="connsiteX4" fmla="*/ 4748123 w 5814923"/>
              <a:gd name="connsiteY4" fmla="*/ 2133600 h 2133600"/>
              <a:gd name="connsiteX5" fmla="*/ 4748123 w 5814923"/>
              <a:gd name="connsiteY5" fmla="*/ 1600200 h 2133600"/>
              <a:gd name="connsiteX6" fmla="*/ 0 w 5814923"/>
              <a:gd name="connsiteY6" fmla="*/ 989491 h 2133600"/>
              <a:gd name="connsiteX7" fmla="*/ 10766 w 5814923"/>
              <a:gd name="connsiteY7" fmla="*/ 673036 h 2133600"/>
              <a:gd name="connsiteX0" fmla="*/ 10766 w 5814923"/>
              <a:gd name="connsiteY0" fmla="*/ 673036 h 2133600"/>
              <a:gd name="connsiteX1" fmla="*/ 4748123 w 5814923"/>
              <a:gd name="connsiteY1" fmla="*/ 533400 h 2133600"/>
              <a:gd name="connsiteX2" fmla="*/ 4748123 w 5814923"/>
              <a:gd name="connsiteY2" fmla="*/ 0 h 2133600"/>
              <a:gd name="connsiteX3" fmla="*/ 5814923 w 5814923"/>
              <a:gd name="connsiteY3" fmla="*/ 1066800 h 2133600"/>
              <a:gd name="connsiteX4" fmla="*/ 4748123 w 5814923"/>
              <a:gd name="connsiteY4" fmla="*/ 2133600 h 2133600"/>
              <a:gd name="connsiteX5" fmla="*/ 4748123 w 5814923"/>
              <a:gd name="connsiteY5" fmla="*/ 1600200 h 2133600"/>
              <a:gd name="connsiteX6" fmla="*/ 0 w 5814923"/>
              <a:gd name="connsiteY6" fmla="*/ 989491 h 2133600"/>
              <a:gd name="connsiteX7" fmla="*/ 10766 w 5814923"/>
              <a:gd name="connsiteY7" fmla="*/ 673036 h 2133600"/>
              <a:gd name="connsiteX0" fmla="*/ 10766 w 5814923"/>
              <a:gd name="connsiteY0" fmla="*/ 673036 h 2133600"/>
              <a:gd name="connsiteX1" fmla="*/ 4748123 w 5814923"/>
              <a:gd name="connsiteY1" fmla="*/ 533400 h 2133600"/>
              <a:gd name="connsiteX2" fmla="*/ 4748123 w 5814923"/>
              <a:gd name="connsiteY2" fmla="*/ 0 h 2133600"/>
              <a:gd name="connsiteX3" fmla="*/ 5814923 w 5814923"/>
              <a:gd name="connsiteY3" fmla="*/ 1066800 h 2133600"/>
              <a:gd name="connsiteX4" fmla="*/ 4748123 w 5814923"/>
              <a:gd name="connsiteY4" fmla="*/ 2133600 h 2133600"/>
              <a:gd name="connsiteX5" fmla="*/ 4748123 w 5814923"/>
              <a:gd name="connsiteY5" fmla="*/ 1600200 h 2133600"/>
              <a:gd name="connsiteX6" fmla="*/ 0 w 5814923"/>
              <a:gd name="connsiteY6" fmla="*/ 989491 h 2133600"/>
              <a:gd name="connsiteX7" fmla="*/ 10766 w 5814923"/>
              <a:gd name="connsiteY7" fmla="*/ 673036 h 2133600"/>
              <a:gd name="connsiteX0" fmla="*/ 10766 w 5814923"/>
              <a:gd name="connsiteY0" fmla="*/ 673036 h 2133600"/>
              <a:gd name="connsiteX1" fmla="*/ 4748123 w 5814923"/>
              <a:gd name="connsiteY1" fmla="*/ 533400 h 2133600"/>
              <a:gd name="connsiteX2" fmla="*/ 4748123 w 5814923"/>
              <a:gd name="connsiteY2" fmla="*/ 0 h 2133600"/>
              <a:gd name="connsiteX3" fmla="*/ 5814923 w 5814923"/>
              <a:gd name="connsiteY3" fmla="*/ 1066800 h 2133600"/>
              <a:gd name="connsiteX4" fmla="*/ 4748123 w 5814923"/>
              <a:gd name="connsiteY4" fmla="*/ 2133600 h 2133600"/>
              <a:gd name="connsiteX5" fmla="*/ 4748123 w 5814923"/>
              <a:gd name="connsiteY5" fmla="*/ 1600200 h 2133600"/>
              <a:gd name="connsiteX6" fmla="*/ 0 w 5814923"/>
              <a:gd name="connsiteY6" fmla="*/ 989491 h 2133600"/>
              <a:gd name="connsiteX7" fmla="*/ 10766 w 5814923"/>
              <a:gd name="connsiteY7" fmla="*/ 673036 h 2133600"/>
              <a:gd name="connsiteX0" fmla="*/ 10766 w 5814923"/>
              <a:gd name="connsiteY0" fmla="*/ 673036 h 2133600"/>
              <a:gd name="connsiteX1" fmla="*/ 4748123 w 5814923"/>
              <a:gd name="connsiteY1" fmla="*/ 533400 h 2133600"/>
              <a:gd name="connsiteX2" fmla="*/ 4748123 w 5814923"/>
              <a:gd name="connsiteY2" fmla="*/ 0 h 2133600"/>
              <a:gd name="connsiteX3" fmla="*/ 5814923 w 5814923"/>
              <a:gd name="connsiteY3" fmla="*/ 1066800 h 2133600"/>
              <a:gd name="connsiteX4" fmla="*/ 4748123 w 5814923"/>
              <a:gd name="connsiteY4" fmla="*/ 2133600 h 2133600"/>
              <a:gd name="connsiteX5" fmla="*/ 4748123 w 5814923"/>
              <a:gd name="connsiteY5" fmla="*/ 1600200 h 2133600"/>
              <a:gd name="connsiteX6" fmla="*/ 0 w 5814923"/>
              <a:gd name="connsiteY6" fmla="*/ 989491 h 2133600"/>
              <a:gd name="connsiteX7" fmla="*/ 10766 w 5814923"/>
              <a:gd name="connsiteY7" fmla="*/ 673036 h 213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814923" h="2133600">
                <a:moveTo>
                  <a:pt x="10766" y="673036"/>
                </a:moveTo>
                <a:lnTo>
                  <a:pt x="4748123" y="533400"/>
                </a:lnTo>
                <a:lnTo>
                  <a:pt x="4748123" y="0"/>
                </a:lnTo>
                <a:lnTo>
                  <a:pt x="5814923" y="1066800"/>
                </a:lnTo>
                <a:lnTo>
                  <a:pt x="4748123" y="2133600"/>
                </a:lnTo>
                <a:lnTo>
                  <a:pt x="4748123" y="1600200"/>
                </a:lnTo>
                <a:cubicBezTo>
                  <a:pt x="3118506" y="1372362"/>
                  <a:pt x="1603230" y="1201727"/>
                  <a:pt x="0" y="989491"/>
                </a:cubicBezTo>
                <a:cubicBezTo>
                  <a:pt x="3589" y="686387"/>
                  <a:pt x="7177" y="929336"/>
                  <a:pt x="10766" y="673036"/>
                </a:cubicBezTo>
                <a:close/>
              </a:path>
            </a:pathLst>
          </a:custGeom>
          <a:gradFill flip="none" rotWithShape="1">
            <a:gsLst>
              <a:gs pos="63000">
                <a:schemeClr val="accent6">
                  <a:lumMod val="75000"/>
                </a:schemeClr>
              </a:gs>
              <a:gs pos="0">
                <a:srgbClr val="FFC000"/>
              </a:gs>
            </a:gsLst>
            <a:lin ang="10800000" scaled="1"/>
            <a:tileRect/>
          </a:gradFill>
          <a:ln>
            <a:noFill/>
          </a:ln>
          <a:scene3d>
            <a:camera prst="orthographicFront">
              <a:rot lat="17222692" lon="18162154" rev="4074046"/>
            </a:camera>
            <a:lightRig rig="threePt" dir="t"/>
          </a:scene3d>
          <a:sp3d extrusionH="254000">
            <a:bevelT w="190500"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189756" y="228599"/>
            <a:ext cx="11999069" cy="1576541"/>
          </a:xfrm>
        </p:spPr>
        <p:txBody>
          <a:bodyPr>
            <a:normAutofit/>
          </a:bodyPr>
          <a:lstStyle/>
          <a:p>
            <a:r>
              <a:rPr lang="en-US" sz="4000" dirty="0"/>
              <a:t>The church in the future will not be the same!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207524" y="3845153"/>
            <a:ext cx="152389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more loving community</a:t>
            </a:r>
          </a:p>
        </p:txBody>
      </p:sp>
      <p:grpSp>
        <p:nvGrpSpPr>
          <p:cNvPr id="39" name="Group 38"/>
          <p:cNvGrpSpPr>
            <a:grpSpLocks noChangeAspect="1"/>
          </p:cNvGrpSpPr>
          <p:nvPr/>
        </p:nvGrpSpPr>
        <p:grpSpPr>
          <a:xfrm>
            <a:off x="1656325" y="4767022"/>
            <a:ext cx="683567" cy="710400"/>
            <a:chOff x="6453494" y="2317132"/>
            <a:chExt cx="1969724" cy="2047043"/>
          </a:xfrm>
        </p:grpSpPr>
        <p:sp>
          <p:nvSpPr>
            <p:cNvPr id="40" name="Oval 39"/>
            <p:cNvSpPr/>
            <p:nvPr/>
          </p:nvSpPr>
          <p:spPr>
            <a:xfrm>
              <a:off x="6453494" y="3671628"/>
              <a:ext cx="1969724" cy="692547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0"/>
                  </a:schemeClr>
                </a:gs>
                <a:gs pos="100000">
                  <a:schemeClr val="bg1">
                    <a:alpha val="0"/>
                    <a:lumMod val="0"/>
                    <a:lumOff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6581146" y="2317132"/>
              <a:ext cx="1741714" cy="1741714"/>
            </a:xfrm>
            <a:prstGeom prst="ellipse">
              <a:avLst/>
            </a:prstGeom>
            <a:gradFill>
              <a:gsLst>
                <a:gs pos="13000">
                  <a:srgbClr val="0070C0"/>
                </a:gs>
                <a:gs pos="71000">
                  <a:srgbClr val="00B0F0"/>
                </a:gs>
              </a:gsLst>
              <a:lin ang="5400000" scaled="1"/>
            </a:gradFill>
            <a:ln w="12700" cap="flat" cmpd="sng" algn="ctr">
              <a:solidFill>
                <a:srgbClr val="00206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42" name="Oval 41"/>
            <p:cNvSpPr/>
            <p:nvPr/>
          </p:nvSpPr>
          <p:spPr>
            <a:xfrm>
              <a:off x="6766204" y="2374552"/>
              <a:ext cx="1371601" cy="1206005"/>
            </a:xfrm>
            <a:prstGeom prst="ellipse">
              <a:avLst/>
            </a:prstGeom>
            <a:gradFill>
              <a:gsLst>
                <a:gs pos="0">
                  <a:sysClr val="window" lastClr="FFFFFF">
                    <a:lumMod val="100000"/>
                    <a:alpha val="80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lin ang="5400000" scaled="1"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grpSp>
        <p:nvGrpSpPr>
          <p:cNvPr id="44" name="Group 43"/>
          <p:cNvGrpSpPr>
            <a:grpSpLocks noChangeAspect="1"/>
          </p:cNvGrpSpPr>
          <p:nvPr/>
        </p:nvGrpSpPr>
        <p:grpSpPr>
          <a:xfrm>
            <a:off x="2922905" y="4503440"/>
            <a:ext cx="683567" cy="710400"/>
            <a:chOff x="6453494" y="2317132"/>
            <a:chExt cx="1969724" cy="2047043"/>
          </a:xfrm>
        </p:grpSpPr>
        <p:sp>
          <p:nvSpPr>
            <p:cNvPr id="45" name="Oval 44"/>
            <p:cNvSpPr/>
            <p:nvPr/>
          </p:nvSpPr>
          <p:spPr>
            <a:xfrm>
              <a:off x="6453494" y="3671628"/>
              <a:ext cx="1969724" cy="692547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0"/>
                  </a:schemeClr>
                </a:gs>
                <a:gs pos="100000">
                  <a:schemeClr val="bg1">
                    <a:alpha val="0"/>
                    <a:lumMod val="0"/>
                    <a:lumOff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/>
            <p:cNvSpPr/>
            <p:nvPr/>
          </p:nvSpPr>
          <p:spPr>
            <a:xfrm>
              <a:off x="6581146" y="2317132"/>
              <a:ext cx="1741714" cy="1741714"/>
            </a:xfrm>
            <a:prstGeom prst="ellipse">
              <a:avLst/>
            </a:prstGeom>
            <a:gradFill>
              <a:gsLst>
                <a:gs pos="13000">
                  <a:srgbClr val="0070C0"/>
                </a:gs>
                <a:gs pos="71000">
                  <a:srgbClr val="00B0F0"/>
                </a:gs>
              </a:gsLst>
              <a:lin ang="5400000" scaled="1"/>
            </a:gradFill>
            <a:ln w="12700" cap="flat" cmpd="sng" algn="ctr">
              <a:solidFill>
                <a:srgbClr val="00206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47" name="Oval 46"/>
            <p:cNvSpPr/>
            <p:nvPr/>
          </p:nvSpPr>
          <p:spPr>
            <a:xfrm>
              <a:off x="6766204" y="2374552"/>
              <a:ext cx="1371601" cy="1206005"/>
            </a:xfrm>
            <a:prstGeom prst="ellipse">
              <a:avLst/>
            </a:prstGeom>
            <a:gradFill>
              <a:gsLst>
                <a:gs pos="0">
                  <a:sysClr val="window" lastClr="FFFFFF">
                    <a:lumMod val="100000"/>
                    <a:alpha val="80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lin ang="5400000" scaled="1"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grpSp>
        <p:nvGrpSpPr>
          <p:cNvPr id="72" name="Group 71"/>
          <p:cNvGrpSpPr>
            <a:grpSpLocks noChangeAspect="1"/>
          </p:cNvGrpSpPr>
          <p:nvPr/>
        </p:nvGrpSpPr>
        <p:grpSpPr>
          <a:xfrm>
            <a:off x="4291919" y="4198640"/>
            <a:ext cx="683567" cy="710400"/>
            <a:chOff x="6453494" y="2317132"/>
            <a:chExt cx="1969724" cy="2047043"/>
          </a:xfrm>
        </p:grpSpPr>
        <p:sp>
          <p:nvSpPr>
            <p:cNvPr id="73" name="Oval 72"/>
            <p:cNvSpPr/>
            <p:nvPr/>
          </p:nvSpPr>
          <p:spPr>
            <a:xfrm>
              <a:off x="6453494" y="3671628"/>
              <a:ext cx="1969724" cy="692547"/>
            </a:xfrm>
            <a:prstGeom prst="ellipse">
              <a:avLst/>
            </a:prstGeom>
            <a:gradFill flip="none" rotWithShape="1">
              <a:gsLst>
                <a:gs pos="0">
                  <a:schemeClr val="tx1">
                    <a:lumMod val="0"/>
                  </a:schemeClr>
                </a:gs>
                <a:gs pos="100000">
                  <a:schemeClr val="bg1">
                    <a:alpha val="0"/>
                    <a:lumMod val="0"/>
                    <a:lumOff val="10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6581146" y="2317132"/>
              <a:ext cx="1741714" cy="1741714"/>
            </a:xfrm>
            <a:prstGeom prst="ellipse">
              <a:avLst/>
            </a:prstGeom>
            <a:gradFill>
              <a:gsLst>
                <a:gs pos="13000">
                  <a:srgbClr val="0070C0"/>
                </a:gs>
                <a:gs pos="71000">
                  <a:srgbClr val="00B0F0"/>
                </a:gs>
              </a:gsLst>
              <a:lin ang="5400000" scaled="1"/>
            </a:gradFill>
            <a:ln w="12700" cap="flat" cmpd="sng" algn="ctr">
              <a:solidFill>
                <a:srgbClr val="00206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  <p:sp>
          <p:nvSpPr>
            <p:cNvPr id="75" name="Oval 74"/>
            <p:cNvSpPr/>
            <p:nvPr/>
          </p:nvSpPr>
          <p:spPr>
            <a:xfrm>
              <a:off x="6766204" y="2374552"/>
              <a:ext cx="1371601" cy="1206005"/>
            </a:xfrm>
            <a:prstGeom prst="ellipse">
              <a:avLst/>
            </a:prstGeom>
            <a:gradFill>
              <a:gsLst>
                <a:gs pos="0">
                  <a:sysClr val="window" lastClr="FFFFFF">
                    <a:lumMod val="100000"/>
                    <a:alpha val="80000"/>
                  </a:sysClr>
                </a:gs>
                <a:gs pos="100000">
                  <a:sysClr val="window" lastClr="FFFFFF">
                    <a:alpha val="0"/>
                  </a:sysClr>
                </a:gs>
              </a:gsLst>
              <a:lin ang="5400000" scaled="1"/>
            </a:gradFill>
            <a:ln w="127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en-US" kern="0">
                <a:solidFill>
                  <a:sysClr val="window" lastClr="FFFFFF"/>
                </a:solidFill>
                <a:latin typeface="Calibri"/>
              </a:endParaRPr>
            </a:p>
          </p:txBody>
        </p:sp>
      </p:grpSp>
      <p:sp>
        <p:nvSpPr>
          <p:cNvPr id="84" name="Oval 83"/>
          <p:cNvSpPr/>
          <p:nvPr/>
        </p:nvSpPr>
        <p:spPr>
          <a:xfrm rot="21109716">
            <a:off x="2077272" y="5611744"/>
            <a:ext cx="6909861" cy="304261"/>
          </a:xfrm>
          <a:prstGeom prst="ellipse">
            <a:avLst/>
          </a:prstGeom>
          <a:gradFill flip="none" rotWithShape="1">
            <a:gsLst>
              <a:gs pos="0">
                <a:schemeClr val="tx1">
                  <a:lumMod val="85000"/>
                  <a:lumOff val="15000"/>
                  <a:alpha val="93000"/>
                </a:schemeClr>
              </a:gs>
              <a:gs pos="100000">
                <a:sysClr val="window" lastClr="FFFFFF">
                  <a:alpha val="0"/>
                  <a:lumMod val="100000"/>
                </a:sysClr>
              </a:gs>
            </a:gsLst>
            <a:path path="shape">
              <a:fillToRect l="50000" t="50000" r="50000" b="50000"/>
            </a:path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en-US" kern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2313F5A-90AE-4E94-AF9D-E878E9A21858}"/>
              </a:ext>
            </a:extLst>
          </p:cNvPr>
          <p:cNvSpPr txBox="1"/>
          <p:nvPr/>
        </p:nvSpPr>
        <p:spPr>
          <a:xfrm>
            <a:off x="2487805" y="3381144"/>
            <a:ext cx="159375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more worshipful community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E1A3C26-9E95-4934-9A40-9C81ACEAE994}"/>
              </a:ext>
            </a:extLst>
          </p:cNvPr>
          <p:cNvSpPr txBox="1"/>
          <p:nvPr/>
        </p:nvSpPr>
        <p:spPr>
          <a:xfrm>
            <a:off x="3906288" y="3100538"/>
            <a:ext cx="146306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more aspiring community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2278AE2-6B01-47B9-B068-FC39725988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30" y="4868094"/>
            <a:ext cx="1335366" cy="1370419"/>
          </a:xfrm>
          <a:prstGeom prst="rect">
            <a:avLst/>
          </a:prstGeom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id="{9B49875A-49C8-49DD-BA66-33B2ED5AA699}"/>
              </a:ext>
            </a:extLst>
          </p:cNvPr>
          <p:cNvSpPr txBox="1"/>
          <p:nvPr/>
        </p:nvSpPr>
        <p:spPr>
          <a:xfrm>
            <a:off x="38065" y="6249115"/>
            <a:ext cx="1523896" cy="608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church at Ephesus</a:t>
            </a:r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57CFDD12-3746-4F30-A9DA-CC45A339AF5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8573" y="2169196"/>
            <a:ext cx="1955422" cy="2006751"/>
          </a:xfrm>
          <a:prstGeom prst="rect">
            <a:avLst/>
          </a:prstGeom>
        </p:spPr>
      </p:pic>
      <p:sp>
        <p:nvSpPr>
          <p:cNvPr id="53" name="TextBox 52">
            <a:extLst>
              <a:ext uri="{FF2B5EF4-FFF2-40B4-BE49-F238E27FC236}">
                <a16:creationId xmlns:a16="http://schemas.microsoft.com/office/drawing/2014/main" id="{8028382F-3960-44C0-8C50-637D3A94D652}"/>
              </a:ext>
            </a:extLst>
          </p:cNvPr>
          <p:cNvSpPr txBox="1"/>
          <p:nvPr/>
        </p:nvSpPr>
        <p:spPr>
          <a:xfrm>
            <a:off x="10139559" y="4265597"/>
            <a:ext cx="192443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000"/>
              </a:lnSpc>
            </a:pPr>
            <a:r>
              <a:rPr 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church at Ephesus with Jesus as King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059F4BB-AE30-40E5-85E7-5FD901F6106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10470594" y="2010540"/>
            <a:ext cx="1231380" cy="1544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1160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6" grpId="0"/>
      <p:bldP spid="28" grpId="0"/>
      <p:bldP spid="84" grpId="0" animBg="1"/>
      <p:bldP spid="33" grpId="0"/>
      <p:bldP spid="34" grpId="0"/>
      <p:bldP spid="51" grpId="0"/>
      <p:bldP spid="5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AD085062-9ADD-4966-A8AA-059B67BBAC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God’s people are the church of the living God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973886EE-CB85-4924-919A-9B45C1E404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/>
              <a:t>They belong to God’s family</a:t>
            </a:r>
          </a:p>
          <a:p>
            <a:r>
              <a:rPr lang="en-GB" altLang="en-US" dirty="0"/>
              <a:t>They’re called into God’s culture</a:t>
            </a:r>
          </a:p>
          <a:p>
            <a:pPr lvl="1"/>
            <a:r>
              <a:rPr lang="en-GB" altLang="en-US" dirty="0"/>
              <a:t>Different values, goals and truths</a:t>
            </a:r>
          </a:p>
          <a:p>
            <a:r>
              <a:rPr lang="en-GB" altLang="en-US" dirty="0"/>
              <a:t>They’re grounded and held up by </a:t>
            </a:r>
            <a:r>
              <a:rPr lang="en-GB" altLang="en-US"/>
              <a:t>God’s truth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651590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1A20B9A5-E7C2-4DF2-B95F-AD900136DA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God wants you to know how to behave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4981443E-9FAB-48C0-9DA4-E265E2A7DD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b="1" dirty="0"/>
              <a:t>The content of this letter is not religious activity, but common values</a:t>
            </a:r>
          </a:p>
          <a:p>
            <a:pPr lvl="1"/>
            <a:r>
              <a:rPr lang="en-GB" altLang="en-US" sz="3600" b="1" dirty="0"/>
              <a:t>The oil of love for community living</a:t>
            </a:r>
          </a:p>
        </p:txBody>
      </p:sp>
    </p:spTree>
    <p:extLst>
      <p:ext uri="{BB962C8B-B14F-4D97-AF65-F5344CB8AC3E}">
        <p14:creationId xmlns:p14="http://schemas.microsoft.com/office/powerpoint/2010/main" val="67076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588C27D6-F3C8-4D3B-98D2-376BC6D25B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God wants you to have Christian aspirations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625A0EB9-6A2C-4298-B7A8-2B310B8E2B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b="1" dirty="0"/>
              <a:t>Aspiring to grow up</a:t>
            </a:r>
          </a:p>
          <a:p>
            <a:pPr lvl="1"/>
            <a:r>
              <a:rPr lang="en-GB" altLang="en-US" b="1" dirty="0"/>
              <a:t>In your relationship with God</a:t>
            </a:r>
          </a:p>
          <a:p>
            <a:pPr lvl="1"/>
            <a:r>
              <a:rPr lang="en-GB" altLang="en-US" b="1" dirty="0"/>
              <a:t>In your attitudes and values</a:t>
            </a:r>
          </a:p>
          <a:p>
            <a:pPr lvl="1"/>
            <a:r>
              <a:rPr lang="en-GB" altLang="en-US" b="1" dirty="0"/>
              <a:t>Seeing the world and other people through God’s eyes</a:t>
            </a:r>
          </a:p>
          <a:p>
            <a:pPr lvl="1"/>
            <a:r>
              <a:rPr lang="en-GB" altLang="en-US" b="1" dirty="0"/>
              <a:t>To become all that you can be in Christ</a:t>
            </a:r>
          </a:p>
          <a:p>
            <a:r>
              <a:rPr lang="en-GB" altLang="en-US" b="1" dirty="0"/>
              <a:t>Aspiring to leadership</a:t>
            </a:r>
          </a:p>
        </p:txBody>
      </p:sp>
    </p:spTree>
    <p:extLst>
      <p:ext uri="{BB962C8B-B14F-4D97-AF65-F5344CB8AC3E}">
        <p14:creationId xmlns:p14="http://schemas.microsoft.com/office/powerpoint/2010/main" val="1725476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09794A14-CD8F-4DB4-BD53-F919B4D132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16632"/>
            <a:ext cx="12188825" cy="1728192"/>
          </a:xfrm>
        </p:spPr>
        <p:txBody>
          <a:bodyPr>
            <a:normAutofit/>
          </a:bodyPr>
          <a:lstStyle/>
          <a:p>
            <a:r>
              <a:rPr lang="en-GB" altLang="en-US" dirty="0"/>
              <a:t>God wants the church to be led well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AE47D1FC-F363-499F-BBEF-3C52B5F242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21804" y="1844824"/>
            <a:ext cx="11089232" cy="5013176"/>
          </a:xfrm>
        </p:spPr>
        <p:txBody>
          <a:bodyPr>
            <a:normAutofit/>
          </a:bodyPr>
          <a:lstStyle/>
          <a:p>
            <a:r>
              <a:rPr lang="en-GB" altLang="en-US" b="1" dirty="0"/>
              <a:t>With servant leaders</a:t>
            </a:r>
          </a:p>
          <a:p>
            <a:pPr lvl="1"/>
            <a:r>
              <a:rPr lang="en-GB" altLang="en-US" b="1" dirty="0"/>
              <a:t>There’s no job description for elders or deacons</a:t>
            </a:r>
          </a:p>
          <a:p>
            <a:pPr lvl="2"/>
            <a:r>
              <a:rPr lang="en-GB" altLang="en-US" b="1" dirty="0"/>
              <a:t>Leaders have to do what it takes to build the kingdom of God in us and in His world for the glory of Christ</a:t>
            </a:r>
          </a:p>
          <a:p>
            <a:r>
              <a:rPr lang="en-GB" altLang="en-US" b="1" dirty="0"/>
              <a:t>Modern leadership understanding</a:t>
            </a:r>
          </a:p>
          <a:p>
            <a:pPr lvl="1"/>
            <a:r>
              <a:rPr lang="en-GB" altLang="en-US" b="1" dirty="0"/>
              <a:t>Leaders have a vision</a:t>
            </a:r>
          </a:p>
          <a:p>
            <a:pPr lvl="2"/>
            <a:r>
              <a:rPr lang="en-GB" altLang="en-US" b="1" dirty="0"/>
              <a:t>Of what they want to produce</a:t>
            </a:r>
          </a:p>
          <a:p>
            <a:pPr lvl="2"/>
            <a:r>
              <a:rPr lang="en-GB" altLang="en-US" b="1" dirty="0"/>
              <a:t>Of what they want to become</a:t>
            </a:r>
          </a:p>
          <a:p>
            <a:pPr lvl="1"/>
            <a:r>
              <a:rPr lang="en-GB" altLang="en-US" b="1" dirty="0"/>
              <a:t>Leaders move towards that vision</a:t>
            </a:r>
          </a:p>
        </p:txBody>
      </p:sp>
    </p:spTree>
    <p:extLst>
      <p:ext uri="{BB962C8B-B14F-4D97-AF65-F5344CB8AC3E}">
        <p14:creationId xmlns:p14="http://schemas.microsoft.com/office/powerpoint/2010/main" val="1549249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>
            <a:extLst>
              <a:ext uri="{FF2B5EF4-FFF2-40B4-BE49-F238E27FC236}">
                <a16:creationId xmlns:a16="http://schemas.microsoft.com/office/drawing/2014/main" id="{D1E7E379-4FF4-44E7-AFFE-575E4898DE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200"/>
              <a:t>Leaders in God’s business need character</a:t>
            </a:r>
          </a:p>
        </p:txBody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489D7203-CF6A-46D1-A1B8-DEA92A9C6B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1764" y="2011680"/>
            <a:ext cx="11665296" cy="501772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GB" altLang="en-US" b="1" dirty="0"/>
              <a:t>Common trait</a:t>
            </a:r>
          </a:p>
          <a:p>
            <a:pPr lvl="1">
              <a:lnSpc>
                <a:spcPct val="90000"/>
              </a:lnSpc>
            </a:pPr>
            <a:r>
              <a:rPr lang="en-GB" altLang="en-US" b="1" dirty="0"/>
              <a:t>Above reproach:</a:t>
            </a:r>
          </a:p>
          <a:p>
            <a:pPr lvl="2">
              <a:lnSpc>
                <a:spcPct val="90000"/>
              </a:lnSpc>
            </a:pPr>
            <a:r>
              <a:rPr lang="en-GB" altLang="en-US" b="1" dirty="0"/>
              <a:t>Husband of but one wife</a:t>
            </a:r>
          </a:p>
          <a:p>
            <a:pPr lvl="2">
              <a:lnSpc>
                <a:spcPct val="90000"/>
              </a:lnSpc>
            </a:pPr>
            <a:r>
              <a:rPr lang="en-GB" altLang="en-US" b="1" dirty="0"/>
              <a:t>Temperate</a:t>
            </a:r>
          </a:p>
          <a:p>
            <a:pPr lvl="2">
              <a:lnSpc>
                <a:spcPct val="90000"/>
              </a:lnSpc>
            </a:pPr>
            <a:r>
              <a:rPr lang="en-GB" altLang="en-US" b="1" dirty="0"/>
              <a:t>Respectable</a:t>
            </a:r>
          </a:p>
          <a:p>
            <a:pPr lvl="2">
              <a:lnSpc>
                <a:spcPct val="90000"/>
              </a:lnSpc>
            </a:pPr>
            <a:r>
              <a:rPr lang="en-GB" altLang="en-US" b="1" dirty="0"/>
              <a:t>Not given to drunkenness</a:t>
            </a:r>
          </a:p>
          <a:p>
            <a:pPr lvl="2">
              <a:lnSpc>
                <a:spcPct val="90000"/>
              </a:lnSpc>
            </a:pPr>
            <a:r>
              <a:rPr lang="en-GB" altLang="en-US" b="1" dirty="0"/>
              <a:t>Manages own family well</a:t>
            </a:r>
          </a:p>
          <a:p>
            <a:pPr lvl="2">
              <a:lnSpc>
                <a:spcPct val="90000"/>
              </a:lnSpc>
            </a:pPr>
            <a:r>
              <a:rPr lang="en-GB" altLang="en-US" b="1" dirty="0"/>
              <a:t>Obedience of children</a:t>
            </a:r>
          </a:p>
          <a:p>
            <a:pPr lvl="2">
              <a:lnSpc>
                <a:spcPct val="90000"/>
              </a:lnSpc>
            </a:pPr>
            <a:r>
              <a:rPr lang="en-GB" altLang="en-US" b="1" dirty="0"/>
              <a:t>Doesn’t pursue dishonest gain</a:t>
            </a:r>
          </a:p>
          <a:p>
            <a:pPr lvl="2">
              <a:lnSpc>
                <a:spcPct val="90000"/>
              </a:lnSpc>
            </a:pPr>
            <a:r>
              <a:rPr lang="en-GB" altLang="en-US" b="1" dirty="0"/>
              <a:t>Keeps hold of the deep truths</a:t>
            </a:r>
          </a:p>
          <a:p>
            <a:pPr lvl="1">
              <a:lnSpc>
                <a:spcPct val="90000"/>
              </a:lnSpc>
            </a:pPr>
            <a:r>
              <a:rPr lang="en-GB" altLang="en-US" b="1" dirty="0"/>
              <a:t>If you aspire to leadership then all of these have to grow in you</a:t>
            </a:r>
          </a:p>
        </p:txBody>
      </p:sp>
    </p:spTree>
    <p:extLst>
      <p:ext uri="{BB962C8B-B14F-4D97-AF65-F5344CB8AC3E}">
        <p14:creationId xmlns:p14="http://schemas.microsoft.com/office/powerpoint/2010/main" val="853507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7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7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7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7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7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7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75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75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75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75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2" grpId="0"/>
      <p:bldP spid="10752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>
            <a:extLst>
              <a:ext uri="{FF2B5EF4-FFF2-40B4-BE49-F238E27FC236}">
                <a16:creationId xmlns:a16="http://schemas.microsoft.com/office/drawing/2014/main" id="{E00FF4B7-3056-43BD-849D-B1F1ED1CF0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Deacons</a:t>
            </a:r>
          </a:p>
        </p:txBody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F9B277E5-774E-48FA-8A88-B580FFC4CC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GB" altLang="en-US" b="1" dirty="0"/>
              <a:t>Dealing mainly with practical matters</a:t>
            </a:r>
          </a:p>
          <a:p>
            <a:r>
              <a:rPr lang="en-GB" altLang="en-US" dirty="0"/>
              <a:t>Above reproach…</a:t>
            </a:r>
          </a:p>
          <a:p>
            <a:r>
              <a:rPr lang="en-GB" altLang="en-US" dirty="0"/>
              <a:t>Sincere</a:t>
            </a:r>
          </a:p>
          <a:p>
            <a:r>
              <a:rPr lang="en-GB" altLang="en-US" dirty="0"/>
              <a:t>Tested</a:t>
            </a:r>
          </a:p>
          <a:p>
            <a:pPr lvl="1"/>
            <a:r>
              <a:rPr lang="en-GB" altLang="en-US" b="1" dirty="0"/>
              <a:t>Don’t expect them to start doing things when they get the ‘office’, if they’re not doing things as a volunteer they probably have the wrong attitude</a:t>
            </a:r>
          </a:p>
          <a:p>
            <a:r>
              <a:rPr lang="en-GB" altLang="en-US" dirty="0"/>
              <a:t>Deaconesses are also mentioned</a:t>
            </a:r>
          </a:p>
        </p:txBody>
      </p:sp>
    </p:spTree>
    <p:extLst>
      <p:ext uri="{BB962C8B-B14F-4D97-AF65-F5344CB8AC3E}">
        <p14:creationId xmlns:p14="http://schemas.microsoft.com/office/powerpoint/2010/main" val="3581793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9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9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9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9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9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0" grpId="0"/>
      <p:bldP spid="109571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>
            <a:extLst>
              <a:ext uri="{FF2B5EF4-FFF2-40B4-BE49-F238E27FC236}">
                <a16:creationId xmlns:a16="http://schemas.microsoft.com/office/drawing/2014/main" id="{AE9B6BB3-99FF-4DF0-962F-1D7BB48C7D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Elders</a:t>
            </a:r>
          </a:p>
        </p:txBody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1ABBF033-B84F-4768-B6AB-5657E07B33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" y="1916832"/>
            <a:ext cx="12188824" cy="511256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GB" altLang="en-US" sz="2800" b="1" dirty="0"/>
              <a:t>Responsible for the vision, mission and direction of the church</a:t>
            </a:r>
          </a:p>
          <a:p>
            <a:pPr lvl="1">
              <a:lnSpc>
                <a:spcPct val="80000"/>
              </a:lnSpc>
            </a:pPr>
            <a:r>
              <a:rPr lang="en-GB" altLang="en-US" sz="2800" b="1" dirty="0"/>
              <a:t>Above reproach…</a:t>
            </a:r>
          </a:p>
          <a:p>
            <a:pPr lvl="1">
              <a:lnSpc>
                <a:spcPct val="80000"/>
              </a:lnSpc>
            </a:pPr>
            <a:r>
              <a:rPr lang="en-GB" altLang="en-US" sz="2800" b="1" dirty="0"/>
              <a:t>Self controlled</a:t>
            </a:r>
          </a:p>
          <a:p>
            <a:pPr lvl="1">
              <a:lnSpc>
                <a:spcPct val="80000"/>
              </a:lnSpc>
            </a:pPr>
            <a:r>
              <a:rPr lang="en-GB" altLang="en-US" sz="2800" b="1" dirty="0"/>
              <a:t>Hospitable</a:t>
            </a:r>
          </a:p>
          <a:p>
            <a:pPr lvl="1">
              <a:lnSpc>
                <a:spcPct val="80000"/>
              </a:lnSpc>
            </a:pPr>
            <a:r>
              <a:rPr lang="en-GB" altLang="en-US" sz="2800" b="1" dirty="0">
                <a:solidFill>
                  <a:schemeClr val="tx1"/>
                </a:solidFill>
              </a:rPr>
              <a:t>Able to teach</a:t>
            </a:r>
          </a:p>
          <a:p>
            <a:pPr lvl="1">
              <a:lnSpc>
                <a:spcPct val="80000"/>
              </a:lnSpc>
            </a:pPr>
            <a:r>
              <a:rPr lang="en-GB" altLang="en-US" sz="2800" b="1" dirty="0"/>
              <a:t>Not violent</a:t>
            </a:r>
          </a:p>
          <a:p>
            <a:pPr lvl="1">
              <a:lnSpc>
                <a:spcPct val="80000"/>
              </a:lnSpc>
            </a:pPr>
            <a:r>
              <a:rPr lang="en-GB" altLang="en-US" sz="2800" b="1" dirty="0"/>
              <a:t>Not quarrelsome</a:t>
            </a:r>
          </a:p>
          <a:p>
            <a:pPr lvl="1">
              <a:lnSpc>
                <a:spcPct val="80000"/>
              </a:lnSpc>
            </a:pPr>
            <a:r>
              <a:rPr lang="en-GB" altLang="en-US" sz="2800" b="1" dirty="0"/>
              <a:t>Not a lover of money</a:t>
            </a:r>
          </a:p>
          <a:p>
            <a:pPr lvl="1">
              <a:lnSpc>
                <a:spcPct val="80000"/>
              </a:lnSpc>
            </a:pPr>
            <a:r>
              <a:rPr lang="en-GB" altLang="en-US" sz="2800" b="1" dirty="0"/>
              <a:t>Not a recent convert</a:t>
            </a:r>
          </a:p>
          <a:p>
            <a:pPr lvl="1">
              <a:lnSpc>
                <a:spcPct val="80000"/>
              </a:lnSpc>
            </a:pPr>
            <a:r>
              <a:rPr lang="en-GB" altLang="en-US" sz="2800" b="1" dirty="0"/>
              <a:t>Has a good reputation with outsiders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GB" altLang="en-US" sz="2800" b="1" dirty="0"/>
              <a:t>The overview is of people with integrity aspiring to be led by Christ and willing to step out ahead of the pack towards God’s picture of the future</a:t>
            </a:r>
          </a:p>
        </p:txBody>
      </p:sp>
      <p:sp>
        <p:nvSpPr>
          <p:cNvPr id="111620" name="Rectangle 4">
            <a:extLst>
              <a:ext uri="{FF2B5EF4-FFF2-40B4-BE49-F238E27FC236}">
                <a16:creationId xmlns:a16="http://schemas.microsoft.com/office/drawing/2014/main" id="{00E91EA9-62B6-44BF-A024-A26A99934A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89812" y="2492376"/>
            <a:ext cx="446524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1"/>
            <a:r>
              <a:rPr lang="en-GB" altLang="en-US" sz="2800" b="1" dirty="0">
                <a:solidFill>
                  <a:schemeClr val="bg1"/>
                </a:solidFill>
              </a:rPr>
              <a:t>Titus adds:</a:t>
            </a:r>
          </a:p>
          <a:p>
            <a:r>
              <a:rPr lang="en-GB" altLang="en-US" sz="2800" b="1" dirty="0">
                <a:solidFill>
                  <a:srgbClr val="FFC000"/>
                </a:solidFill>
              </a:rPr>
              <a:t>Not over bearing</a:t>
            </a:r>
          </a:p>
          <a:p>
            <a:r>
              <a:rPr lang="en-GB" altLang="en-US" sz="2800" b="1" dirty="0">
                <a:solidFill>
                  <a:srgbClr val="FFC000"/>
                </a:solidFill>
              </a:rPr>
              <a:t>Not quick-tempered</a:t>
            </a:r>
          </a:p>
          <a:p>
            <a:r>
              <a:rPr lang="en-GB" altLang="en-US" sz="2800" b="1" dirty="0">
                <a:solidFill>
                  <a:srgbClr val="FFC000"/>
                </a:solidFill>
              </a:rPr>
              <a:t>Loves what is good</a:t>
            </a:r>
          </a:p>
          <a:p>
            <a:r>
              <a:rPr lang="en-GB" altLang="en-US" sz="2800" b="1" dirty="0">
                <a:solidFill>
                  <a:srgbClr val="FFC000"/>
                </a:solidFill>
              </a:rPr>
              <a:t>Upright, holy</a:t>
            </a:r>
          </a:p>
          <a:p>
            <a:r>
              <a:rPr lang="en-GB" altLang="en-US" sz="2800" b="1" dirty="0">
                <a:solidFill>
                  <a:srgbClr val="FFC000"/>
                </a:solidFill>
              </a:rPr>
              <a:t>Disciplined</a:t>
            </a:r>
          </a:p>
        </p:txBody>
      </p:sp>
    </p:spTree>
    <p:extLst>
      <p:ext uri="{BB962C8B-B14F-4D97-AF65-F5344CB8AC3E}">
        <p14:creationId xmlns:p14="http://schemas.microsoft.com/office/powerpoint/2010/main" val="2243280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-.5"/>
                                          </p:val>
                                        </p:tav>
                                        <p:tav tm="50000">
                                          <p:val>
                                            <p:strVal val="#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6" dur="2000"/>
                                        <p:tgtEl>
                                          <p:spTgt spid="111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11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11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11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11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11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ppt_w-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0">
                                          <p:val>
                                            <p:strVal val="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1998"/>
                                          </p:stCondLst>
                                        </p:cTn>
                                        <p:tgtEl>
                                          <p:spTgt spid="111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26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29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32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35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38" dur="5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1" dur="500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4" dur="500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47" dur="500"/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50" dur="500"/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53" dur="500"/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56" dur="500"/>
                                        <p:tgtEl>
                                          <p:spTgt spid="111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2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/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8" grpId="0"/>
      <p:bldP spid="111618" grpId="1"/>
      <p:bldP spid="111619" grpId="0" uiExpand="1" build="p"/>
      <p:bldP spid="111619" grpId="1" uiExpand="1" build="allAtOnce"/>
      <p:bldP spid="111620" grpId="0"/>
      <p:bldP spid="111620" grpId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Office Theme">
  <a:themeElements>
    <a:clrScheme name="Digital Blue Tunnel">
      <a:dk1>
        <a:srgbClr val="000000"/>
      </a:dk1>
      <a:lt1>
        <a:sysClr val="window" lastClr="FFFFFF"/>
      </a:lt1>
      <a:dk2>
        <a:srgbClr val="001027"/>
      </a:dk2>
      <a:lt2>
        <a:srgbClr val="C1EBF7"/>
      </a:lt2>
      <a:accent1>
        <a:srgbClr val="56C5FF"/>
      </a:accent1>
      <a:accent2>
        <a:srgbClr val="4BB836"/>
      </a:accent2>
      <a:accent3>
        <a:srgbClr val="F8B004"/>
      </a:accent3>
      <a:accent4>
        <a:srgbClr val="972ACD"/>
      </a:accent4>
      <a:accent5>
        <a:srgbClr val="F86E24"/>
      </a:accent5>
      <a:accent6>
        <a:srgbClr val="DB30C7"/>
      </a:accent6>
      <a:hlink>
        <a:srgbClr val="F8B004"/>
      </a:hlink>
      <a:folHlink>
        <a:srgbClr val="969696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gital Blue Tunnel">
      <a:dk1>
        <a:srgbClr val="000000"/>
      </a:dk1>
      <a:lt1>
        <a:sysClr val="window" lastClr="FFFFFF"/>
      </a:lt1>
      <a:dk2>
        <a:srgbClr val="001027"/>
      </a:dk2>
      <a:lt2>
        <a:srgbClr val="C1EBF7"/>
      </a:lt2>
      <a:accent1>
        <a:srgbClr val="56C5FF"/>
      </a:accent1>
      <a:accent2>
        <a:srgbClr val="4BB836"/>
      </a:accent2>
      <a:accent3>
        <a:srgbClr val="F8B004"/>
      </a:accent3>
      <a:accent4>
        <a:srgbClr val="972ACD"/>
      </a:accent4>
      <a:accent5>
        <a:srgbClr val="F86E24"/>
      </a:accent5>
      <a:accent6>
        <a:srgbClr val="DB30C7"/>
      </a:accent6>
      <a:hlink>
        <a:srgbClr val="F8B004"/>
      </a:hlink>
      <a:folHlink>
        <a:srgbClr val="969696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true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1564227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>Take your audience through a digital tunnel where they'll  burst through to the other side and see the information you want to present. Show them lists, charts, tables, SmartArt,  and pictures using a variety of layouts in widescreen (16X9) format. This design works well for subjects on science and technology, computers, communication, and more.   
</APDescription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2012-05-11T02:04:00+00:00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2029-01-01T08:00:00+00:00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TP102895246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835483</LocLastLocAttemptVersionLookup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APAuthor xmlns="4873beb7-5857-4685-be1f-d57550cc96cc">
      <UserInfo>
        <DisplayName>REDMOND\v-vaddu</DisplayName>
        <AccountId>2567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15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LocMarketGroupTiers2 xmlns="4873beb7-5857-4685-be1f-d57550cc96c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0E41224-0370-4595-877C-23316CD80004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4873beb7-5857-4685-be1f-d57550cc96cc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2CCB507-0646-4A50-A4F7-7F385079D5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4228E6B-D70C-44BB-A81F-A245495F612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8038</TotalTime>
  <Words>494</Words>
  <Application>Microsoft Office PowerPoint</Application>
  <PresentationFormat>Custom</PresentationFormat>
  <Paragraphs>94</Paragraphs>
  <Slides>11</Slides>
  <Notes>9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Corbel</vt:lpstr>
      <vt:lpstr>Wingdings</vt:lpstr>
      <vt:lpstr>Banded</vt:lpstr>
      <vt:lpstr>Future Church</vt:lpstr>
      <vt:lpstr>The church in the future will not be the same!</vt:lpstr>
      <vt:lpstr>God’s people are the church of the living God</vt:lpstr>
      <vt:lpstr>God wants you to know how to behave</vt:lpstr>
      <vt:lpstr>God wants you to have Christian aspirations</vt:lpstr>
      <vt:lpstr>God wants the church to be led well</vt:lpstr>
      <vt:lpstr>Leaders in God’s business need character</vt:lpstr>
      <vt:lpstr>Deacons</vt:lpstr>
      <vt:lpstr>Elders</vt:lpstr>
      <vt:lpstr>God’s leadership in the church</vt:lpstr>
      <vt:lpstr>The church in the future will not be the same!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Church with Christ at the centre</dc:title>
  <dc:creator>Ron Day</dc:creator>
  <cp:lastModifiedBy>Ron Day</cp:lastModifiedBy>
  <cp:revision>35</cp:revision>
  <dcterms:created xsi:type="dcterms:W3CDTF">2017-08-29T10:17:16Z</dcterms:created>
  <dcterms:modified xsi:type="dcterms:W3CDTF">2017-09-17T08:12:22Z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