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2"/>
  </p:handoutMasterIdLst>
  <p:sldIdLst>
    <p:sldId id="256" r:id="rId2"/>
    <p:sldId id="257" r:id="rId3"/>
    <p:sldId id="258" r:id="rId4"/>
    <p:sldId id="259" r:id="rId5"/>
    <p:sldId id="260" r:id="rId6"/>
    <p:sldId id="261" r:id="rId7"/>
    <p:sldId id="262" r:id="rId8"/>
    <p:sldId id="263" r:id="rId9"/>
    <p:sldId id="265" r:id="rId10"/>
    <p:sldId id="26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6" d="100"/>
          <a:sy n="66" d="100"/>
        </p:scale>
        <p:origin x="792" y="78"/>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B592617-7728-4627-97F1-B6B401618209}" type="datetimeFigureOut">
              <a:rPr lang="en-GB" smtClean="0"/>
              <a:t>30/07/2017</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20D5DD2-9DC4-4ECA-8F10-C9D05E392878}" type="slidenum">
              <a:rPr lang="en-GB" smtClean="0"/>
              <a:t>‹#›</a:t>
            </a:fld>
            <a:endParaRPr lang="en-GB"/>
          </a:p>
        </p:txBody>
      </p:sp>
    </p:spTree>
    <p:extLst>
      <p:ext uri="{BB962C8B-B14F-4D97-AF65-F5344CB8AC3E}">
        <p14:creationId xmlns:p14="http://schemas.microsoft.com/office/powerpoint/2010/main" val="87065938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4500" b="1" baseline="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dirty="0"/>
              <a:t>Click to edit Master title style</a:t>
            </a:r>
          </a:p>
        </p:txBody>
      </p:sp>
      <p:sp>
        <p:nvSpPr>
          <p:cNvPr id="17" name="Subtitle 16"/>
          <p:cNvSpPr>
            <a:spLocks noGrp="1"/>
          </p:cNvSpPr>
          <p:nvPr>
            <p:ph type="subTitle" idx="1"/>
          </p:nvPr>
        </p:nvSpPr>
        <p:spPr>
          <a:xfrm>
            <a:off x="711200" y="3228536"/>
            <a:ext cx="10472928" cy="1752600"/>
          </a:xfrm>
        </p:spPr>
        <p:txBody>
          <a:bodyPr lIns="0" rIns="18288">
            <a:normAutofit/>
          </a:bodyPr>
          <a:lstStyle>
            <a:lvl1pPr marL="0" marR="45720" indent="0" algn="r">
              <a:buNone/>
              <a:defRPr sz="3200" baseline="0">
                <a:solidFill>
                  <a:schemeClr val="tx1"/>
                </a:solidFill>
                <a:latin typeface="Arial" panose="020B0604020202020204"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a:t>Click to edit Master subtitle style</a:t>
            </a:r>
          </a:p>
        </p:txBody>
      </p:sp>
      <p:sp>
        <p:nvSpPr>
          <p:cNvPr id="30" name="Date Placeholder 29"/>
          <p:cNvSpPr>
            <a:spLocks noGrp="1"/>
          </p:cNvSpPr>
          <p:nvPr>
            <p:ph type="dt" sz="half" idx="10"/>
          </p:nvPr>
        </p:nvSpPr>
        <p:spPr/>
        <p:txBody>
          <a:bodyPr/>
          <a:lstStyle/>
          <a:p>
            <a:fld id="{3A1E3B76-D8AA-4B63-A1EC-CE8432A8C1ED}" type="datetimeFigureOut">
              <a:rPr lang="en-GB" smtClean="0"/>
              <a:t>30/07/2017</a:t>
            </a:fld>
            <a:endParaRPr lang="en-GB"/>
          </a:p>
        </p:txBody>
      </p:sp>
      <p:sp>
        <p:nvSpPr>
          <p:cNvPr id="19" name="Footer Placeholder 18"/>
          <p:cNvSpPr>
            <a:spLocks noGrp="1"/>
          </p:cNvSpPr>
          <p:nvPr>
            <p:ph type="ftr" sz="quarter" idx="11"/>
          </p:nvPr>
        </p:nvSpPr>
        <p:spPr/>
        <p:txBody>
          <a:bodyPr/>
          <a:lstStyle/>
          <a:p>
            <a:endParaRPr lang="en-GB"/>
          </a:p>
        </p:txBody>
      </p:sp>
      <p:sp>
        <p:nvSpPr>
          <p:cNvPr id="27" name="Slide Number Placeholder 26"/>
          <p:cNvSpPr>
            <a:spLocks noGrp="1"/>
          </p:cNvSpPr>
          <p:nvPr>
            <p:ph type="sldNum" sz="quarter" idx="12"/>
          </p:nvPr>
        </p:nvSpPr>
        <p:spPr/>
        <p:txBody>
          <a:bodyPr/>
          <a:lstStyle/>
          <a:p>
            <a:fld id="{624D08C1-6E75-4801-8477-04CE24C5E1FC}"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A1E3B76-D8AA-4B63-A1EC-CE8432A8C1ED}" type="datetimeFigureOut">
              <a:rPr lang="en-GB" smtClean="0"/>
              <a:t>30/07/2017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4D08C1-6E75-4801-8477-04CE24C5E1FC}"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A1E3B76-D8AA-4B63-A1EC-CE8432A8C1ED}" type="datetimeFigureOut">
              <a:rPr lang="en-GB" smtClean="0"/>
              <a:t>30/07/2017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4D08C1-6E75-4801-8477-04CE24C5E1FC}"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591312"/>
          </a:xfrm>
        </p:spPr>
        <p:txBody>
          <a:bodyPr>
            <a:noAutofit/>
          </a:bodyPr>
          <a:lstStyle>
            <a:lvl1pPr>
              <a:defRPr sz="3600" baseline="0"/>
            </a:lvl1pPr>
          </a:lstStyle>
          <a:p>
            <a:r>
              <a:rPr kumimoji="0" lang="en-US" dirty="0"/>
              <a:t>Click to edit Master title style</a:t>
            </a:r>
          </a:p>
        </p:txBody>
      </p:sp>
      <p:sp>
        <p:nvSpPr>
          <p:cNvPr id="3" name="Content Placeholder 2"/>
          <p:cNvSpPr>
            <a:spLocks noGrp="1"/>
          </p:cNvSpPr>
          <p:nvPr>
            <p:ph idx="1"/>
          </p:nvPr>
        </p:nvSpPr>
        <p:spPr>
          <a:xfrm>
            <a:off x="609600" y="1447800"/>
            <a:ext cx="10972800" cy="4876800"/>
          </a:xfrm>
        </p:spPr>
        <p:txBody>
          <a:bodyPr>
            <a:normAutofit/>
          </a:bodyPr>
          <a:lstStyle>
            <a:lvl1pPr>
              <a:defRPr sz="3200" baseline="0">
                <a:latin typeface="Arial" panose="020B0604020202020204" pitchFamily="34" charset="0"/>
              </a:defRPr>
            </a:lvl1pPr>
            <a:lvl2pPr>
              <a:defRPr sz="3200" baseline="0">
                <a:latin typeface="Arial" panose="020B0604020202020204" pitchFamily="34" charset="0"/>
              </a:defRPr>
            </a:lvl2pPr>
            <a:lvl3pPr>
              <a:defRPr sz="3200" baseline="0">
                <a:latin typeface="Arial" panose="020B0604020202020204" pitchFamily="34" charset="0"/>
              </a:defRPr>
            </a:lvl3pPr>
            <a:lvl4pPr>
              <a:defRPr sz="3200" baseline="0">
                <a:latin typeface="Arial" panose="020B0604020202020204" pitchFamily="34" charset="0"/>
              </a:defRPr>
            </a:lvl4pPr>
            <a:lvl5pPr>
              <a:defRPr sz="3200" baseline="0">
                <a:latin typeface="Arial" panose="020B0604020202020204" pitchFamily="34" charset="0"/>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Date Placeholder 3"/>
          <p:cNvSpPr>
            <a:spLocks noGrp="1"/>
          </p:cNvSpPr>
          <p:nvPr>
            <p:ph type="dt" sz="half" idx="10"/>
          </p:nvPr>
        </p:nvSpPr>
        <p:spPr/>
        <p:txBody>
          <a:bodyPr/>
          <a:lstStyle/>
          <a:p>
            <a:fld id="{3A1E3B76-D8AA-4B63-A1EC-CE8432A8C1ED}" type="datetimeFigureOut">
              <a:rPr lang="en-GB" smtClean="0"/>
              <a:t>30/07/2017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4D08C1-6E75-4801-8477-04CE24C5E1FC}"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3A1E3B76-D8AA-4B63-A1EC-CE8432A8C1ED}" type="datetimeFigureOut">
              <a:rPr lang="en-GB" smtClean="0"/>
              <a:t>30/07/2017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4D08C1-6E75-4801-8477-04CE24C5E1FC}"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A1E3B76-D8AA-4B63-A1EC-CE8432A8C1ED}" type="datetimeFigureOut">
              <a:rPr lang="en-GB" smtClean="0"/>
              <a:t>30/07/2017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4D08C1-6E75-4801-8477-04CE24C5E1FC}"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3A1E3B76-D8AA-4B63-A1EC-CE8432A8C1ED}" type="datetimeFigureOut">
              <a:rPr lang="en-GB" smtClean="0"/>
              <a:t>30/07/2017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24D08C1-6E75-4801-8477-04CE24C5E1FC}"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3A1E3B76-D8AA-4B63-A1EC-CE8432A8C1ED}" type="datetimeFigureOut">
              <a:rPr lang="en-GB" smtClean="0"/>
              <a:t>30/07/2017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24D08C1-6E75-4801-8477-04CE24C5E1FC}"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1E3B76-D8AA-4B63-A1EC-CE8432A8C1ED}" type="datetimeFigureOut">
              <a:rPr lang="en-GB" smtClean="0"/>
              <a:t>30/07/2017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24D08C1-6E75-4801-8477-04CE24C5E1FC}"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A1E3B76-D8AA-4B63-A1EC-CE8432A8C1ED}" type="datetimeFigureOut">
              <a:rPr lang="en-GB" smtClean="0"/>
              <a:t>30/07/2017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4D08C1-6E75-4801-8477-04CE24C5E1FC}"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3A1E3B76-D8AA-4B63-A1EC-CE8432A8C1ED}" type="datetimeFigureOut">
              <a:rPr lang="en-GB" smtClean="0"/>
              <a:t>30/07/2017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0769600" y="6356351"/>
            <a:ext cx="812800" cy="365125"/>
          </a:xfrm>
        </p:spPr>
        <p:txBody>
          <a:bodyPr/>
          <a:lstStyle/>
          <a:p>
            <a:fld id="{624D08C1-6E75-4801-8477-04CE24C5E1FC}" type="slidenum">
              <a:rPr lang="en-GB" smtClean="0"/>
              <a:t>‹#›</a:t>
            </a:fld>
            <a:endParaRPr lang="en-GB"/>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A1E3B76-D8AA-4B63-A1EC-CE8432A8C1ED}" type="datetimeFigureOut">
              <a:rPr lang="en-GB" smtClean="0"/>
              <a:t>30/07/2017</a:t>
            </a:fld>
            <a:endParaRPr lang="en-GB"/>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GB"/>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24D08C1-6E75-4801-8477-04CE24C5E1FC}" type="slidenum">
              <a:rPr lang="en-GB" smtClean="0"/>
              <a:t>‹#›</a:t>
            </a:fld>
            <a:endParaRPr lang="en-GB"/>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914400"/>
            <a:ext cx="7851648" cy="1828800"/>
          </a:xfrm>
        </p:spPr>
        <p:txBody>
          <a:bodyPr/>
          <a:lstStyle/>
          <a:p>
            <a:r>
              <a:rPr lang="en-GB" dirty="0"/>
              <a:t>Loving Prayer? </a:t>
            </a:r>
            <a:br>
              <a:rPr lang="en-GB" dirty="0"/>
            </a:br>
            <a:r>
              <a:rPr lang="en-GB" dirty="0"/>
              <a:t>Why prayer works……or not!</a:t>
            </a:r>
          </a:p>
        </p:txBody>
      </p:sp>
      <p:sp>
        <p:nvSpPr>
          <p:cNvPr id="3" name="Subtitle 2"/>
          <p:cNvSpPr>
            <a:spLocks noGrp="1"/>
          </p:cNvSpPr>
          <p:nvPr>
            <p:ph type="subTitle" idx="1"/>
          </p:nvPr>
        </p:nvSpPr>
        <p:spPr>
          <a:xfrm>
            <a:off x="2057400" y="2743200"/>
            <a:ext cx="7854696" cy="1752600"/>
          </a:xfrm>
        </p:spPr>
        <p:txBody>
          <a:bodyPr/>
          <a:lstStyle/>
          <a:p>
            <a:r>
              <a:rPr lang="en-GB" dirty="0"/>
              <a:t>Romans 8:26-39</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1" y="3505200"/>
            <a:ext cx="4605867"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65978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childTnLst>
                                </p:cTn>
                              </p:par>
                            </p:childTnLst>
                          </p:cTn>
                        </p:par>
                        <p:par>
                          <p:cTn id="8" fill="hold">
                            <p:stCondLst>
                              <p:cond delay="1500"/>
                            </p:stCondLst>
                            <p:childTnLst>
                              <p:par>
                                <p:cTn id="9" presetID="22" presetClass="entr" presetSubtype="8" fill="hold" grpId="0"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2500"/>
                            </p:stCondLst>
                            <p:childTnLst>
                              <p:par>
                                <p:cTn id="13" presetID="10" presetClass="entr" presetSubtype="0" fill="hold" nodeType="afterEffect">
                                  <p:stCondLst>
                                    <p:cond delay="50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1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24582"/>
            <a:ext cx="9220200" cy="68334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9621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762000"/>
            <a:ext cx="8229600" cy="5410200"/>
          </a:xfrm>
        </p:spPr>
        <p:txBody>
          <a:bodyPr/>
          <a:lstStyle/>
          <a:p>
            <a:pPr marL="0" indent="0">
              <a:buNone/>
            </a:pPr>
            <a:r>
              <a:rPr lang="en-US" dirty="0"/>
              <a:t>Life can be cold, fearful, shifting and completely uncertain.  Where is God then?  What is he doing then?  What can we do then?</a:t>
            </a:r>
            <a:endParaRPr lang="en-GB" dirty="0"/>
          </a:p>
          <a:p>
            <a:pPr marL="0" indent="0">
              <a:buNone/>
            </a:pPr>
            <a:r>
              <a:rPr lang="en-US" dirty="0"/>
              <a:t>In the face of the many problems our world faces, we feel weak and ineffective.  This becomes especially acute when suffering touches us and/or our families.  Utter weakness.  How should we respond?</a:t>
            </a:r>
            <a:endParaRPr lang="en-GB" dirty="0"/>
          </a:p>
          <a:p>
            <a:pPr marL="0" indent="0">
              <a:buNone/>
            </a:pPr>
            <a:endParaRPr lang="en-GB"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39200" y="5105400"/>
            <a:ext cx="175260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07963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t>“..the love of God that is in Christ Jesus”</a:t>
            </a:r>
          </a:p>
        </p:txBody>
      </p:sp>
      <p:sp>
        <p:nvSpPr>
          <p:cNvPr id="3" name="Content Placeholder 2"/>
          <p:cNvSpPr>
            <a:spLocks noGrp="1"/>
          </p:cNvSpPr>
          <p:nvPr>
            <p:ph idx="1"/>
          </p:nvPr>
        </p:nvSpPr>
        <p:spPr/>
        <p:txBody>
          <a:bodyPr/>
          <a:lstStyle/>
          <a:p>
            <a:r>
              <a:rPr lang="en-US" b="1" dirty="0"/>
              <a:t>Keep prayer in focus</a:t>
            </a:r>
            <a:r>
              <a:rPr lang="en-US" dirty="0"/>
              <a:t> (26) </a:t>
            </a:r>
          </a:p>
          <a:p>
            <a:r>
              <a:rPr lang="en-US" dirty="0"/>
              <a:t>Holding onto God ourselves. (14)</a:t>
            </a:r>
          </a:p>
          <a:p>
            <a:r>
              <a:rPr lang="en-US" i="1" dirty="0"/>
              <a:t>God knows us and holds us in love (15,28)</a:t>
            </a:r>
          </a:p>
          <a:p>
            <a:r>
              <a:rPr lang="en-US" dirty="0"/>
              <a:t>Pray in petition and intercession. (26).</a:t>
            </a:r>
          </a:p>
          <a:p>
            <a:r>
              <a:rPr lang="en-US" i="1" dirty="0"/>
              <a:t>God has chosen prayer as one way of seeing his will done on earth.</a:t>
            </a:r>
          </a:p>
          <a:p>
            <a:r>
              <a:rPr lang="en-US" dirty="0"/>
              <a:t>Let the Spirit help! (26) </a:t>
            </a:r>
          </a:p>
          <a:p>
            <a:endParaRPr lang="en-GB"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4946904"/>
            <a:ext cx="3657600" cy="1911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67437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par>
                          <p:cTn id="33" fill="hold">
                            <p:stCondLst>
                              <p:cond delay="500"/>
                            </p:stCondLst>
                            <p:childTnLst>
                              <p:par>
                                <p:cTn id="34" presetID="10" presetClass="entr" presetSubtype="0" fill="hold" nodeType="afterEffect">
                                  <p:stCondLst>
                                    <p:cond delay="1500"/>
                                  </p:stCondLst>
                                  <p:childTnLst>
                                    <p:set>
                                      <p:cBhvr>
                                        <p:cTn id="35" dur="1" fill="hold">
                                          <p:stCondLst>
                                            <p:cond delay="0"/>
                                          </p:stCondLst>
                                        </p:cTn>
                                        <p:tgtEl>
                                          <p:spTgt spid="3074"/>
                                        </p:tgtEl>
                                        <p:attrNameLst>
                                          <p:attrName>style.visibility</p:attrName>
                                        </p:attrNameLst>
                                      </p:cBhvr>
                                      <p:to>
                                        <p:strVal val="visible"/>
                                      </p:to>
                                    </p:set>
                                    <p:animEffect transition="in" filter="fade">
                                      <p:cBhvr>
                                        <p:cTn id="36" dur="1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t>“..the love of God that is in Christ Jesus”</a:t>
            </a:r>
            <a:endParaRPr lang="en-GB" dirty="0"/>
          </a:p>
        </p:txBody>
      </p:sp>
      <p:sp>
        <p:nvSpPr>
          <p:cNvPr id="3" name="Content Placeholder 2"/>
          <p:cNvSpPr>
            <a:spLocks noGrp="1"/>
          </p:cNvSpPr>
          <p:nvPr>
            <p:ph idx="1"/>
          </p:nvPr>
        </p:nvSpPr>
        <p:spPr/>
        <p:txBody>
          <a:bodyPr/>
          <a:lstStyle/>
          <a:p>
            <a:r>
              <a:rPr lang="en-US" b="1" dirty="0"/>
              <a:t>Keep love in focus. (39)</a:t>
            </a:r>
            <a:r>
              <a:rPr lang="en-US" dirty="0"/>
              <a:t> </a:t>
            </a:r>
          </a:p>
          <a:p>
            <a:r>
              <a:rPr lang="en-US" dirty="0"/>
              <a:t>It’s God’s </a:t>
            </a:r>
            <a:r>
              <a:rPr lang="en-US" b="1" dirty="0"/>
              <a:t>committed</a:t>
            </a:r>
            <a:r>
              <a:rPr lang="en-US" dirty="0"/>
              <a:t> love (32)  He didn’t withhold his Son from us to save us.</a:t>
            </a:r>
          </a:p>
          <a:p>
            <a:r>
              <a:rPr lang="en-US" dirty="0"/>
              <a:t>It’s God’s </a:t>
            </a:r>
            <a:r>
              <a:rPr lang="en-US" b="1" dirty="0"/>
              <a:t>resurrecting</a:t>
            </a:r>
            <a:r>
              <a:rPr lang="en-US" dirty="0"/>
              <a:t> love (34).  Here is power.  Life overcoming death itself. </a:t>
            </a:r>
            <a:endParaRPr lang="en-GB" dirty="0"/>
          </a:p>
        </p:txBody>
      </p:sp>
    </p:spTree>
    <p:extLst>
      <p:ext uri="{BB962C8B-B14F-4D97-AF65-F5344CB8AC3E}">
        <p14:creationId xmlns:p14="http://schemas.microsoft.com/office/powerpoint/2010/main" val="38385118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US" b="1" i="1" dirty="0"/>
              <a:t>“Suffering and persecution are not mere evils which Christians must expect and endure as best they can; they are the scene of the overwhelming victory which Christians are winning through Christ”                </a:t>
            </a:r>
            <a:r>
              <a:rPr lang="en-US" dirty="0"/>
              <a:t>(C.K.Barrett)</a:t>
            </a:r>
            <a:br>
              <a:rPr lang="en-US" dirty="0"/>
            </a:br>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4650" y="4572000"/>
            <a:ext cx="3638550" cy="2054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92346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t>“..the love of God that is in Christ Jesus”</a:t>
            </a:r>
            <a:endParaRPr lang="en-GB" dirty="0"/>
          </a:p>
        </p:txBody>
      </p:sp>
      <p:sp>
        <p:nvSpPr>
          <p:cNvPr id="3" name="Content Placeholder 2"/>
          <p:cNvSpPr>
            <a:spLocks noGrp="1"/>
          </p:cNvSpPr>
          <p:nvPr>
            <p:ph idx="1"/>
          </p:nvPr>
        </p:nvSpPr>
        <p:spPr/>
        <p:txBody>
          <a:bodyPr/>
          <a:lstStyle/>
          <a:p>
            <a:r>
              <a:rPr lang="en-US" b="1" dirty="0"/>
              <a:t>Keep love in focus. (39)</a:t>
            </a:r>
            <a:r>
              <a:rPr lang="en-US" dirty="0"/>
              <a:t> </a:t>
            </a:r>
          </a:p>
          <a:p>
            <a:r>
              <a:rPr lang="en-US" dirty="0"/>
              <a:t>It’s God’s </a:t>
            </a:r>
            <a:r>
              <a:rPr lang="en-US" b="1" dirty="0"/>
              <a:t>committed</a:t>
            </a:r>
            <a:r>
              <a:rPr lang="en-US" dirty="0"/>
              <a:t> love (32)  He didn’t withhold his Son from us to save us.</a:t>
            </a:r>
          </a:p>
          <a:p>
            <a:r>
              <a:rPr lang="en-US" dirty="0"/>
              <a:t>It’s God’s </a:t>
            </a:r>
            <a:r>
              <a:rPr lang="en-US" b="1" dirty="0"/>
              <a:t>resurrecting</a:t>
            </a:r>
            <a:r>
              <a:rPr lang="en-US" dirty="0"/>
              <a:t> love (34).  Here is power.  Life overcoming death itself. </a:t>
            </a:r>
          </a:p>
          <a:p>
            <a:r>
              <a:rPr lang="en-US" dirty="0"/>
              <a:t>It’s Jesus’ </a:t>
            </a:r>
            <a:r>
              <a:rPr lang="en-US" b="1" dirty="0"/>
              <a:t>loving</a:t>
            </a:r>
            <a:r>
              <a:rPr lang="en-US" dirty="0"/>
              <a:t> prayer (34).  </a:t>
            </a:r>
            <a:br>
              <a:rPr lang="en-US" dirty="0"/>
            </a:br>
            <a:r>
              <a:rPr lang="en-US" dirty="0"/>
              <a:t>In our struggling prayer, </a:t>
            </a:r>
            <a:br>
              <a:rPr lang="en-US" dirty="0"/>
            </a:br>
            <a:r>
              <a:rPr lang="en-US" dirty="0"/>
              <a:t>we are not alone!  </a:t>
            </a:r>
            <a:endParaRPr lang="en-GB"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3800" y="4686300"/>
            <a:ext cx="3124200" cy="2171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84425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left)">
                                      <p:cBhvr>
                                        <p:cTn id="7" dur="500"/>
                                        <p:tgtEl>
                                          <p:spTgt spid="3">
                                            <p:txEl>
                                              <p:pRg st="3" end="3"/>
                                            </p:txEl>
                                          </p:spTgt>
                                        </p:tgtEl>
                                      </p:cBhvr>
                                    </p:animEffect>
                                  </p:childTnLst>
                                </p:cTn>
                              </p:par>
                            </p:childTnLst>
                          </p:cTn>
                        </p:par>
                        <p:par>
                          <p:cTn id="8" fill="hold">
                            <p:stCondLst>
                              <p:cond delay="500"/>
                            </p:stCondLst>
                            <p:childTnLst>
                              <p:par>
                                <p:cTn id="9" presetID="10" presetClass="entr" presetSubtype="0" fill="hold" nodeType="afterEffect">
                                  <p:stCondLst>
                                    <p:cond delay="1500"/>
                                  </p:stCondLst>
                                  <p:childTnLst>
                                    <p:set>
                                      <p:cBhvr>
                                        <p:cTn id="10" dur="1" fill="hold">
                                          <p:stCondLst>
                                            <p:cond delay="0"/>
                                          </p:stCondLst>
                                        </p:cTn>
                                        <p:tgtEl>
                                          <p:spTgt spid="5122"/>
                                        </p:tgtEl>
                                        <p:attrNameLst>
                                          <p:attrName>style.visibility</p:attrName>
                                        </p:attrNameLst>
                                      </p:cBhvr>
                                      <p:to>
                                        <p:strVal val="visible"/>
                                      </p:to>
                                    </p:set>
                                    <p:animEffect transition="in" filter="fade">
                                      <p:cBhvr>
                                        <p:cTn id="11" dur="1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t>“..the love of God that is in Christ Jesus”</a:t>
            </a:r>
            <a:endParaRPr lang="en-GB" dirty="0"/>
          </a:p>
        </p:txBody>
      </p:sp>
      <p:sp>
        <p:nvSpPr>
          <p:cNvPr id="3" name="Content Placeholder 2"/>
          <p:cNvSpPr>
            <a:spLocks noGrp="1"/>
          </p:cNvSpPr>
          <p:nvPr>
            <p:ph idx="1"/>
          </p:nvPr>
        </p:nvSpPr>
        <p:spPr/>
        <p:txBody>
          <a:bodyPr/>
          <a:lstStyle/>
          <a:p>
            <a:r>
              <a:rPr lang="en-US" b="1" dirty="0"/>
              <a:t>Effective</a:t>
            </a:r>
            <a:r>
              <a:rPr lang="en-US" dirty="0"/>
              <a:t> prayer is </a:t>
            </a:r>
            <a:r>
              <a:rPr lang="en-US" b="1" dirty="0"/>
              <a:t>loving</a:t>
            </a:r>
            <a:r>
              <a:rPr lang="en-US" dirty="0"/>
              <a:t> prayer.  </a:t>
            </a:r>
          </a:p>
          <a:p>
            <a:r>
              <a:rPr lang="en-US" dirty="0"/>
              <a:t>Prayer that is the heart of our loving </a:t>
            </a:r>
            <a:r>
              <a:rPr lang="en-US" b="1" dirty="0"/>
              <a:t>relationship</a:t>
            </a:r>
            <a:r>
              <a:rPr lang="en-US" dirty="0"/>
              <a:t> with God in Christ.  </a:t>
            </a:r>
          </a:p>
          <a:p>
            <a:r>
              <a:rPr lang="en-US" dirty="0"/>
              <a:t>Prayer that </a:t>
            </a:r>
            <a:r>
              <a:rPr lang="en-US" b="1" dirty="0"/>
              <a:t>arises out of love</a:t>
            </a:r>
            <a:r>
              <a:rPr lang="en-US" dirty="0"/>
              <a:t> </a:t>
            </a:r>
            <a:br>
              <a:rPr lang="en-US" dirty="0"/>
            </a:br>
            <a:r>
              <a:rPr lang="en-US" dirty="0"/>
              <a:t>for us and others.  </a:t>
            </a:r>
          </a:p>
          <a:p>
            <a:r>
              <a:rPr lang="en-US" dirty="0"/>
              <a:t>Prayer </a:t>
            </a:r>
            <a:r>
              <a:rPr lang="en-US" b="1" dirty="0"/>
              <a:t>inspired</a:t>
            </a:r>
            <a:r>
              <a:rPr lang="en-US" dirty="0"/>
              <a:t> by love.</a:t>
            </a:r>
            <a:endParaRPr lang="en-GB" dirty="0"/>
          </a:p>
          <a:p>
            <a:endParaRPr lang="en-GB"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6586" y="2895600"/>
            <a:ext cx="2309015" cy="3771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21170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par>
                          <p:cTn id="23" fill="hold">
                            <p:stCondLst>
                              <p:cond delay="500"/>
                            </p:stCondLst>
                            <p:childTnLst>
                              <p:par>
                                <p:cTn id="24" presetID="10" presetClass="entr" presetSubtype="0" fill="hold" nodeType="afterEffect">
                                  <p:stCondLst>
                                    <p:cond delay="1500"/>
                                  </p:stCondLst>
                                  <p:childTnLst>
                                    <p:set>
                                      <p:cBhvr>
                                        <p:cTn id="25" dur="1" fill="hold">
                                          <p:stCondLst>
                                            <p:cond delay="0"/>
                                          </p:stCondLst>
                                        </p:cTn>
                                        <p:tgtEl>
                                          <p:spTgt spid="6146"/>
                                        </p:tgtEl>
                                        <p:attrNameLst>
                                          <p:attrName>style.visibility</p:attrName>
                                        </p:attrNameLst>
                                      </p:cBhvr>
                                      <p:to>
                                        <p:strVal val="visible"/>
                                      </p:to>
                                    </p:set>
                                    <p:animEffect transition="in" filter="fade">
                                      <p:cBhvr>
                                        <p:cTn id="26" dur="1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b="1" dirty="0"/>
              <a:t>“</a:t>
            </a:r>
            <a:r>
              <a:rPr lang="en-GB" b="1" i="1" dirty="0"/>
              <a:t>Intercessory prayer is spiritual defiance of what is in the name of what God has promised. Intercession visualizes an alternative future to the one apparently fated by the momentum of current forces.  Prayer infuses the air of a time yet to be into the suffocating atmosphere of the present</a:t>
            </a:r>
            <a:r>
              <a:rPr lang="en-GB" b="1" dirty="0"/>
              <a:t>.”</a:t>
            </a:r>
            <a:br>
              <a:rPr lang="en-GB" b="1" dirty="0"/>
            </a:br>
            <a:r>
              <a:rPr lang="en-GB" sz="1800" dirty="0"/>
              <a:t>(</a:t>
            </a:r>
            <a:r>
              <a:rPr lang="en-US" sz="1800" dirty="0"/>
              <a:t>Walter Wink.</a:t>
            </a:r>
            <a:r>
              <a:rPr lang="en-GB" sz="1800" dirty="0"/>
              <a:t> “The Powers that Be” p.184)</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7060806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0700" y="843677"/>
            <a:ext cx="8610600" cy="5170646"/>
          </a:xfrm>
          <a:prstGeom prst="rect">
            <a:avLst/>
          </a:prstGeom>
          <a:ln w="38100" cmpd="sng">
            <a:solidFill>
              <a:srgbClr val="5B9BD5"/>
            </a:solidFill>
          </a:ln>
        </p:spPr>
        <p:txBody>
          <a:bodyPr wrap="square">
            <a:spAutoFit/>
          </a:bodyPr>
          <a:lstStyle/>
          <a:p>
            <a:pPr>
              <a:defRPr/>
            </a:pPr>
            <a:r>
              <a:rPr lang="en-GB" sz="2200" b="1" kern="0" dirty="0">
                <a:solidFill>
                  <a:prstClr val="black"/>
                </a:solidFill>
                <a:latin typeface="Calibri" panose="020F0502020204030204"/>
              </a:rPr>
              <a:t>REVIEW OF THE DAY</a:t>
            </a:r>
          </a:p>
          <a:p>
            <a:pPr>
              <a:defRPr/>
            </a:pPr>
            <a:r>
              <a:rPr lang="en-GB" sz="2200" kern="0" dirty="0">
                <a:solidFill>
                  <a:prstClr val="black"/>
                </a:solidFill>
                <a:latin typeface="Calibri" panose="020F0502020204030204"/>
              </a:rPr>
              <a:t>I come before the Lord</a:t>
            </a:r>
            <a:r>
              <a:rPr lang="en-GB" sz="2200" b="1" kern="0" dirty="0">
                <a:solidFill>
                  <a:prstClr val="black"/>
                </a:solidFill>
                <a:latin typeface="Calibri" panose="020F0502020204030204"/>
              </a:rPr>
              <a:t>, who looks upon me with love</a:t>
            </a:r>
            <a:r>
              <a:rPr lang="en-GB" sz="2200" kern="0" dirty="0">
                <a:solidFill>
                  <a:prstClr val="black"/>
                </a:solidFill>
                <a:latin typeface="Calibri" panose="020F0502020204030204"/>
              </a:rPr>
              <a:t>.</a:t>
            </a:r>
          </a:p>
          <a:p>
            <a:pPr>
              <a:defRPr/>
            </a:pPr>
            <a:r>
              <a:rPr lang="en-GB" sz="2200" kern="0" dirty="0">
                <a:solidFill>
                  <a:prstClr val="black"/>
                </a:solidFill>
                <a:latin typeface="Calibri" panose="020F0502020204030204"/>
              </a:rPr>
              <a:t>I ask to see the most important moments of the day.</a:t>
            </a:r>
          </a:p>
          <a:p>
            <a:pPr>
              <a:defRPr/>
            </a:pPr>
            <a:r>
              <a:rPr lang="en-GB" sz="2200" kern="0" dirty="0">
                <a:solidFill>
                  <a:prstClr val="black"/>
                </a:solidFill>
                <a:latin typeface="Calibri" panose="020F0502020204030204"/>
              </a:rPr>
              <a:t>I let the day unfold before me in my imagination,</a:t>
            </a:r>
          </a:p>
          <a:p>
            <a:pPr>
              <a:defRPr/>
            </a:pPr>
            <a:r>
              <a:rPr lang="en-GB" sz="2200" kern="0" dirty="0">
                <a:solidFill>
                  <a:prstClr val="black"/>
                </a:solidFill>
                <a:latin typeface="Calibri" panose="020F0502020204030204"/>
              </a:rPr>
              <a:t>letting the times that meant most arise for me naturally.</a:t>
            </a:r>
          </a:p>
          <a:p>
            <a:pPr>
              <a:defRPr/>
            </a:pPr>
            <a:r>
              <a:rPr lang="en-GB" sz="2200" kern="0" dirty="0">
                <a:solidFill>
                  <a:prstClr val="black"/>
                </a:solidFill>
                <a:latin typeface="Calibri" panose="020F0502020204030204"/>
              </a:rPr>
              <a:t>When have I felt most </a:t>
            </a:r>
            <a:r>
              <a:rPr lang="en-GB" sz="2200" b="1" kern="0" dirty="0">
                <a:solidFill>
                  <a:prstClr val="black"/>
                </a:solidFill>
                <a:latin typeface="Calibri" panose="020F0502020204030204"/>
              </a:rPr>
              <a:t>joy</a:t>
            </a:r>
            <a:r>
              <a:rPr lang="en-GB" sz="2200" kern="0" dirty="0">
                <a:solidFill>
                  <a:prstClr val="black"/>
                </a:solidFill>
                <a:latin typeface="Calibri" panose="020F0502020204030204"/>
              </a:rPr>
              <a:t>? Or when have I felt </a:t>
            </a:r>
            <a:r>
              <a:rPr lang="en-GB" sz="2200" b="1" kern="0" dirty="0">
                <a:solidFill>
                  <a:prstClr val="black"/>
                </a:solidFill>
                <a:latin typeface="Calibri" panose="020F0502020204030204"/>
              </a:rPr>
              <a:t>loving</a:t>
            </a:r>
            <a:r>
              <a:rPr lang="en-GB" sz="2200" kern="0" dirty="0">
                <a:solidFill>
                  <a:prstClr val="black"/>
                </a:solidFill>
                <a:latin typeface="Calibri" panose="020F0502020204030204"/>
              </a:rPr>
              <a:t> or most </a:t>
            </a:r>
            <a:r>
              <a:rPr lang="en-GB" sz="2200" b="1" kern="0" dirty="0">
                <a:solidFill>
                  <a:prstClr val="black"/>
                </a:solidFill>
                <a:latin typeface="Calibri" panose="020F0502020204030204"/>
              </a:rPr>
              <a:t>loved</a:t>
            </a:r>
            <a:r>
              <a:rPr lang="en-GB" sz="2200" kern="0" dirty="0">
                <a:solidFill>
                  <a:prstClr val="black"/>
                </a:solidFill>
                <a:latin typeface="Calibri" panose="020F0502020204030204"/>
              </a:rPr>
              <a:t>?</a:t>
            </a:r>
          </a:p>
          <a:p>
            <a:pPr>
              <a:defRPr/>
            </a:pPr>
            <a:r>
              <a:rPr lang="en-GB" sz="2200" kern="0" dirty="0">
                <a:solidFill>
                  <a:prstClr val="black"/>
                </a:solidFill>
                <a:latin typeface="Calibri" panose="020F0502020204030204"/>
              </a:rPr>
              <a:t>When have I felt </a:t>
            </a:r>
            <a:r>
              <a:rPr lang="en-GB" sz="2200" b="1" kern="0" dirty="0">
                <a:solidFill>
                  <a:prstClr val="black"/>
                </a:solidFill>
                <a:latin typeface="Calibri" panose="020F0502020204030204"/>
              </a:rPr>
              <a:t>faith</a:t>
            </a:r>
            <a:r>
              <a:rPr lang="en-GB" sz="2200" kern="0" dirty="0">
                <a:solidFill>
                  <a:prstClr val="black"/>
                </a:solidFill>
                <a:latin typeface="Calibri" panose="020F0502020204030204"/>
              </a:rPr>
              <a:t>, or hope, or peace? Or just felt most alive?</a:t>
            </a:r>
          </a:p>
          <a:p>
            <a:pPr>
              <a:defRPr/>
            </a:pPr>
            <a:r>
              <a:rPr lang="en-GB" sz="2200" kern="0" dirty="0">
                <a:solidFill>
                  <a:prstClr val="black"/>
                </a:solidFill>
                <a:latin typeface="Calibri" panose="020F0502020204030204"/>
              </a:rPr>
              <a:t>For what moment today am I most </a:t>
            </a:r>
            <a:r>
              <a:rPr lang="en-GB" sz="2200" b="1" kern="0" dirty="0">
                <a:solidFill>
                  <a:prstClr val="black"/>
                </a:solidFill>
                <a:latin typeface="Calibri" panose="020F0502020204030204"/>
              </a:rPr>
              <a:t>grateful</a:t>
            </a:r>
            <a:r>
              <a:rPr lang="en-GB" sz="2200" kern="0" dirty="0">
                <a:solidFill>
                  <a:prstClr val="black"/>
                </a:solidFill>
                <a:latin typeface="Calibri" panose="020F0502020204030204"/>
              </a:rPr>
              <a:t>?</a:t>
            </a:r>
          </a:p>
          <a:p>
            <a:pPr>
              <a:defRPr/>
            </a:pPr>
            <a:r>
              <a:rPr lang="en-GB" sz="2200" kern="0" dirty="0">
                <a:solidFill>
                  <a:prstClr val="black"/>
                </a:solidFill>
                <a:latin typeface="Calibri" panose="020F0502020204030204"/>
              </a:rPr>
              <a:t>Were there moments of sadness, of bitterness, of feeling lost?</a:t>
            </a:r>
          </a:p>
          <a:p>
            <a:pPr>
              <a:defRPr/>
            </a:pPr>
            <a:r>
              <a:rPr lang="en-GB" sz="2200" kern="0" dirty="0">
                <a:solidFill>
                  <a:prstClr val="black"/>
                </a:solidFill>
                <a:latin typeface="Calibri" panose="020F0502020204030204"/>
              </a:rPr>
              <a:t>Or unfree, dishonest or fearful moments?</a:t>
            </a:r>
          </a:p>
          <a:p>
            <a:pPr>
              <a:defRPr/>
            </a:pPr>
            <a:r>
              <a:rPr lang="en-GB" sz="2200" kern="0" dirty="0">
                <a:solidFill>
                  <a:prstClr val="black"/>
                </a:solidFill>
                <a:latin typeface="Calibri" panose="020F0502020204030204"/>
              </a:rPr>
              <a:t>For what moment today am I least grateful?</a:t>
            </a:r>
          </a:p>
          <a:p>
            <a:pPr>
              <a:defRPr/>
            </a:pPr>
            <a:r>
              <a:rPr lang="en-GB" sz="2200" kern="0" dirty="0">
                <a:solidFill>
                  <a:prstClr val="black"/>
                </a:solidFill>
                <a:latin typeface="Calibri" panose="020F0502020204030204"/>
              </a:rPr>
              <a:t>For the happy times I give God </a:t>
            </a:r>
            <a:r>
              <a:rPr lang="en-GB" sz="2200" b="1" kern="0" dirty="0">
                <a:solidFill>
                  <a:prstClr val="black"/>
                </a:solidFill>
                <a:latin typeface="Calibri" panose="020F0502020204030204"/>
              </a:rPr>
              <a:t>thanks</a:t>
            </a:r>
            <a:r>
              <a:rPr lang="en-GB" sz="2200" kern="0" dirty="0">
                <a:solidFill>
                  <a:prstClr val="black"/>
                </a:solidFill>
                <a:latin typeface="Calibri" panose="020F0502020204030204"/>
              </a:rPr>
              <a:t>.</a:t>
            </a:r>
          </a:p>
          <a:p>
            <a:pPr>
              <a:defRPr/>
            </a:pPr>
            <a:r>
              <a:rPr lang="en-GB" sz="2200" kern="0" dirty="0">
                <a:solidFill>
                  <a:prstClr val="black"/>
                </a:solidFill>
                <a:latin typeface="Calibri" panose="020F0502020204030204"/>
              </a:rPr>
              <a:t>For the sad or loveless times I ask for </a:t>
            </a:r>
            <a:r>
              <a:rPr lang="en-GB" sz="2200" b="1" kern="0" dirty="0">
                <a:solidFill>
                  <a:prstClr val="black"/>
                </a:solidFill>
                <a:latin typeface="Calibri" panose="020F0502020204030204"/>
              </a:rPr>
              <a:t>healing</a:t>
            </a:r>
            <a:r>
              <a:rPr lang="en-GB" sz="2200" kern="0" dirty="0">
                <a:solidFill>
                  <a:prstClr val="black"/>
                </a:solidFill>
                <a:latin typeface="Calibri" panose="020F0502020204030204"/>
              </a:rPr>
              <a:t> and </a:t>
            </a:r>
            <a:r>
              <a:rPr lang="en-GB" sz="2200" b="1" kern="0" dirty="0">
                <a:solidFill>
                  <a:prstClr val="black"/>
                </a:solidFill>
                <a:latin typeface="Calibri" panose="020F0502020204030204"/>
              </a:rPr>
              <a:t>forgiveness</a:t>
            </a:r>
            <a:r>
              <a:rPr lang="en-GB" sz="2200" kern="0" dirty="0">
                <a:solidFill>
                  <a:prstClr val="black"/>
                </a:solidFill>
                <a:latin typeface="Calibri" panose="020F0502020204030204"/>
              </a:rPr>
              <a:t>.</a:t>
            </a:r>
          </a:p>
          <a:p>
            <a:pPr>
              <a:defRPr/>
            </a:pPr>
            <a:r>
              <a:rPr lang="en-GB" sz="2200" kern="0" dirty="0">
                <a:solidFill>
                  <a:prstClr val="black"/>
                </a:solidFill>
                <a:latin typeface="Calibri" panose="020F0502020204030204"/>
              </a:rPr>
              <a:t>In all that happened God was with me and grace was available to me.</a:t>
            </a:r>
          </a:p>
          <a:p>
            <a:pPr>
              <a:defRPr/>
            </a:pPr>
            <a:r>
              <a:rPr lang="en-GB" sz="2200" b="1" kern="0" dirty="0">
                <a:solidFill>
                  <a:prstClr val="black"/>
                </a:solidFill>
                <a:latin typeface="Calibri" panose="020F0502020204030204"/>
              </a:rPr>
              <a:t>I ask for an awareness of God's loving presence in my life tomorrow.</a:t>
            </a:r>
          </a:p>
        </p:txBody>
      </p:sp>
    </p:spTree>
    <p:extLst>
      <p:ext uri="{BB962C8B-B14F-4D97-AF65-F5344CB8AC3E}">
        <p14:creationId xmlns:p14="http://schemas.microsoft.com/office/powerpoint/2010/main" val="30091843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240</TotalTime>
  <Words>545</Words>
  <Application>Microsoft Office PowerPoint</Application>
  <PresentationFormat>Widescreen</PresentationFormat>
  <Paragraphs>42</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Constantia</vt:lpstr>
      <vt:lpstr>Wingdings 2</vt:lpstr>
      <vt:lpstr>Flow</vt:lpstr>
      <vt:lpstr>Loving Prayer?  Why prayer works……or not!</vt:lpstr>
      <vt:lpstr>PowerPoint Presentation</vt:lpstr>
      <vt:lpstr>“..the love of God that is in Christ Jesus”</vt:lpstr>
      <vt:lpstr>“..the love of God that is in Christ Jesus”</vt:lpstr>
      <vt:lpstr>PowerPoint Presentation</vt:lpstr>
      <vt:lpstr>“..the love of God that is in Christ Jesus”</vt:lpstr>
      <vt:lpstr>“..the love of God that is in Christ Jesus”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Loving Prayer? Why prayer works……or not!</dc:title>
  <dc:creator>Paul Hills</dc:creator>
  <cp:lastModifiedBy>avteam</cp:lastModifiedBy>
  <cp:revision>9</cp:revision>
  <cp:lastPrinted>2017-07-28T08:39:42Z</cp:lastPrinted>
  <dcterms:created xsi:type="dcterms:W3CDTF">2017-07-25T08:23:57Z</dcterms:created>
  <dcterms:modified xsi:type="dcterms:W3CDTF">2017-07-30T09:15:19Z</dcterms:modified>
</cp:coreProperties>
</file>