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267" r:id="rId2"/>
    <p:sldId id="290" r:id="rId3"/>
    <p:sldId id="257" r:id="rId4"/>
    <p:sldId id="258" r:id="rId5"/>
    <p:sldId id="289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 snapToGrid="0">
      <p:cViewPr varScale="1">
        <p:scale>
          <a:sx n="47" d="100"/>
          <a:sy n="47" d="100"/>
        </p:scale>
        <p:origin x="72" y="11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6C2AF-1385-41C6-95D2-5697528B618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B7853-E9C3-4A5B-853E-48D140A5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40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6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0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1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589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78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86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6421-4954-426C-B472-489BEE40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9347457" cy="1383957"/>
          </a:xfrm>
        </p:spPr>
        <p:txBody>
          <a:bodyPr>
            <a:normAutofit/>
          </a:bodyPr>
          <a:lstStyle>
            <a:lvl1pPr marR="0" algn="ctr" defTabSz="457200" rtl="0" eaLnBrk="1" latinLnBrk="0" hangingPunct="1">
              <a:spcBef>
                <a:spcPct val="0"/>
              </a:spcBef>
              <a:buNone/>
              <a:defRPr lang="en-GB" sz="4400" b="1" kern="120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4341A-F030-4253-8E40-12AF232CE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594023"/>
            <a:ext cx="10464674" cy="5165124"/>
          </a:xfrm>
        </p:spPr>
        <p:txBody>
          <a:bodyPr/>
          <a:lstStyle>
            <a:lvl1pPr marL="285750" indent="-285750">
              <a:defRPr lang="en-US" sz="32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>
              <a:defRPr lang="en-US" sz="2800" b="1" kern="1200" cap="none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>
              <a:defRPr lang="en-US" sz="2800" b="1" kern="1200" cap="none" dirty="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>
              <a:defRPr lang="en-US" sz="24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</a:lstStyle>
          <a:p>
            <a:pPr marL="285750" marR="0" lvl="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Edit Master text styles</a:t>
            </a:r>
          </a:p>
          <a:p>
            <a:pPr marL="742950" marR="0" lvl="1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1200150" marR="0" lvl="2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543050" marR="0" lvl="3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EC0107-24CA-41D4-B423-9989D69D3E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831767" y="0"/>
            <a:ext cx="1360233" cy="159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9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5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3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5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1AF03D-3063-4E77-95F4-C0BAB235AFBE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3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ldermuth.com/2013/8/3/JavaScript_Promise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decision-choice-path-road-1697537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irvote.org/voter_choice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tmost.org/the-unchanging-law-of-judgment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dence.com/cadence_blogs_8/b/breakfast-bytes/posts/amit-rules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20AB-B100-416A-AE93-DAA7267D9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Sealing the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1E247-9B26-48FC-A6A0-4A8766DDB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b="1" dirty="0"/>
              <a:t>5. Deuteronomy 28:15-68</a:t>
            </a:r>
            <a:br>
              <a:rPr lang="en-GB" sz="3600" b="1" dirty="0"/>
            </a:br>
            <a:r>
              <a:rPr lang="en-GB" sz="3600" b="1" dirty="0"/>
              <a:t>Heed the warnings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D16F5-10F1-43F7-B430-B70A45730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0306" y="51855"/>
            <a:ext cx="2638893" cy="30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62C7C-427B-4C15-AD37-3850D7D0F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/>
              <a:t>Keeping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2FD75-63D3-461D-841F-203148ACE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God is a promise keeper!</a:t>
            </a:r>
          </a:p>
        </p:txBody>
      </p:sp>
      <p:pic>
        <p:nvPicPr>
          <p:cNvPr id="5" name="Picture 4" descr="A close up of a persons hand&#10;&#10;Description automatically generated">
            <a:extLst>
              <a:ext uri="{FF2B5EF4-FFF2-40B4-BE49-F238E27FC236}">
                <a16:creationId xmlns:a16="http://schemas.microsoft.com/office/drawing/2014/main" id="{339E88E3-6D7E-4B13-8861-A3C069286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15375" y="2666998"/>
            <a:ext cx="4038145" cy="269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5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E53F-AFD2-4CB6-A403-599454C9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Deuteronomy 28:15-68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23257-2539-4500-9038-D232B522F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106906"/>
            <a:ext cx="10464674" cy="5751094"/>
          </a:xfrm>
        </p:spPr>
        <p:txBody>
          <a:bodyPr>
            <a:normAutofit lnSpcReduction="10000"/>
          </a:bodyPr>
          <a:lstStyle/>
          <a:p>
            <a:pPr marR="0" lvl="0" rtl="0"/>
            <a:r>
              <a:rPr lang="en-GB" dirty="0"/>
              <a:t>Hard to read!</a:t>
            </a:r>
          </a:p>
          <a:p>
            <a:pPr marR="0" lvl="0" rtl="0"/>
            <a:r>
              <a:rPr lang="en-GB" dirty="0"/>
              <a:t>Used wrongly to condemn the world</a:t>
            </a:r>
          </a:p>
          <a:p>
            <a:pPr lvl="1"/>
            <a:r>
              <a:rPr lang="en-GB" dirty="0"/>
              <a:t>They’re warnings typical of Ancient Treaties</a:t>
            </a:r>
          </a:p>
          <a:p>
            <a:pPr marR="0" lvl="0" rtl="0"/>
            <a:r>
              <a:rPr lang="en-GB" dirty="0"/>
              <a:t>List of 10 stark alternatives for God’s people</a:t>
            </a:r>
          </a:p>
          <a:p>
            <a:pPr lvl="1"/>
            <a:r>
              <a:rPr lang="en-GB" dirty="0"/>
              <a:t>These are the consequences for God’s people who break the deal after they have made it</a:t>
            </a:r>
          </a:p>
          <a:p>
            <a:pPr lvl="2"/>
            <a:r>
              <a:rPr lang="en-GB" dirty="0"/>
              <a:t>It shows the seriousness of their decision to become God’s people</a:t>
            </a:r>
          </a:p>
          <a:p>
            <a:pPr lvl="3"/>
            <a:r>
              <a:rPr lang="en-GB" dirty="0"/>
              <a:t>The book has already warned God’s people “when you eat and are satisfied, be careful that you do not forget the Lord” (6:11,12)</a:t>
            </a:r>
          </a:p>
          <a:p>
            <a:pPr lvl="2"/>
            <a:r>
              <a:rPr lang="en-GB" dirty="0"/>
              <a:t>“Don’t let this happen to you”</a:t>
            </a:r>
          </a:p>
        </p:txBody>
      </p:sp>
      <p:pic>
        <p:nvPicPr>
          <p:cNvPr id="7" name="Picture 6" descr="A picture containing game, drawing, table&#10;&#10;Description automatically generated">
            <a:extLst>
              <a:ext uri="{FF2B5EF4-FFF2-40B4-BE49-F238E27FC236}">
                <a16:creationId xmlns:a16="http://schemas.microsoft.com/office/drawing/2014/main" id="{12413BFC-3FE1-438E-B72E-4B10E8E2D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590048" y="1672683"/>
            <a:ext cx="2601951" cy="173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CAECD-BEAC-4F54-AE67-A48145415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GB" dirty="0"/>
              <a:t>God will judge according to your response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E4BBB-1ECB-4952-865C-88F789E26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249117"/>
            <a:ext cx="10464674" cy="5608883"/>
          </a:xfrm>
        </p:spPr>
        <p:txBody>
          <a:bodyPr>
            <a:normAutofit fontScale="77500" lnSpcReduction="20000"/>
          </a:bodyPr>
          <a:lstStyle/>
          <a:p>
            <a:pPr marR="0" lvl="0" rtl="0"/>
            <a:r>
              <a:rPr lang="en-GB" dirty="0"/>
              <a:t>The judgment is predicted</a:t>
            </a:r>
          </a:p>
          <a:p>
            <a:pPr marR="0" lvl="1" rtl="0"/>
            <a:r>
              <a:rPr lang="en-GB" dirty="0"/>
              <a:t>This warning shows the mercy of God</a:t>
            </a:r>
          </a:p>
          <a:p>
            <a:pPr marR="0" lvl="2" rtl="0"/>
            <a:r>
              <a:rPr lang="en-GB" dirty="0"/>
              <a:t>He wants you to understand the consequences of your actions </a:t>
            </a:r>
            <a:br>
              <a:rPr lang="en-GB" dirty="0"/>
            </a:br>
            <a:r>
              <a:rPr lang="en-GB" dirty="0"/>
              <a:t>and your choices </a:t>
            </a:r>
          </a:p>
          <a:p>
            <a:pPr marR="0" lvl="0" rtl="0"/>
            <a:r>
              <a:rPr lang="en-GB" dirty="0"/>
              <a:t>The judgment is extensive</a:t>
            </a:r>
          </a:p>
          <a:p>
            <a:pPr marR="0" lvl="1" rtl="0"/>
            <a:r>
              <a:rPr lang="en-GB" dirty="0"/>
              <a:t>God will not change His mind because people </a:t>
            </a:r>
            <a:br>
              <a:rPr lang="en-GB" dirty="0"/>
            </a:br>
            <a:r>
              <a:rPr lang="en-GB" dirty="0"/>
              <a:t>offered to appease Him with a sacrifice</a:t>
            </a:r>
          </a:p>
          <a:p>
            <a:pPr marR="0" lvl="0" rtl="0"/>
            <a:r>
              <a:rPr lang="en-GB" dirty="0"/>
              <a:t>The judgment is pervasive</a:t>
            </a:r>
          </a:p>
          <a:p>
            <a:pPr marR="0" lvl="1" rtl="0"/>
            <a:r>
              <a:rPr lang="en-GB" dirty="0"/>
              <a:t>Every aspect of life will be touched</a:t>
            </a:r>
          </a:p>
          <a:p>
            <a:pPr marR="0" lvl="2" rtl="0"/>
            <a:r>
              <a:rPr lang="en-GB" dirty="0"/>
              <a:t>You don’t want to go there</a:t>
            </a:r>
          </a:p>
          <a:p>
            <a:pPr marR="0" lvl="2" rtl="0"/>
            <a:r>
              <a:rPr lang="en-GB" dirty="0"/>
              <a:t>The only way out of this is repentance</a:t>
            </a:r>
          </a:p>
          <a:p>
            <a:pPr marR="0" lvl="1" rtl="0"/>
            <a:r>
              <a:rPr lang="en-GB" dirty="0"/>
              <a:t>The judgement is in the context of the alternatives</a:t>
            </a:r>
          </a:p>
          <a:p>
            <a:pPr marR="0" lvl="2" rtl="0"/>
            <a:r>
              <a:rPr lang="en-GB" dirty="0"/>
              <a:t>God’s curses were a direct challenge to those who abandoned Him and followed Baal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C84D6D9-6785-4D79-A11B-0C194B24D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39668" y="2633074"/>
            <a:ext cx="4252331" cy="263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8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BEEC6-FABF-4073-9075-A7F2CC03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 rtl="0"/>
            <a:r>
              <a:rPr lang="en-GB" dirty="0"/>
              <a:t>God’s judgment is avoidable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13E0A-72FB-4247-AD9A-50ABF7B12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203158"/>
            <a:ext cx="10464674" cy="5555989"/>
          </a:xfrm>
        </p:spPr>
        <p:txBody>
          <a:bodyPr>
            <a:normAutofit fontScale="92500" lnSpcReduction="20000"/>
          </a:bodyPr>
          <a:lstStyle/>
          <a:p>
            <a:pPr marR="0" lvl="0" rtl="0"/>
            <a:r>
              <a:rPr lang="en-GB" dirty="0"/>
              <a:t>These things would happen for a reason</a:t>
            </a:r>
          </a:p>
          <a:p>
            <a:pPr marR="0" lvl="1" rtl="0"/>
            <a:r>
              <a:rPr lang="en-GB" dirty="0"/>
              <a:t>Disobedience</a:t>
            </a:r>
          </a:p>
          <a:p>
            <a:pPr marR="0" lvl="1" rtl="0"/>
            <a:r>
              <a:rPr lang="en-GB" dirty="0"/>
              <a:t>Ingratitude</a:t>
            </a:r>
          </a:p>
          <a:p>
            <a:pPr marR="0" lvl="1" rtl="0"/>
            <a:r>
              <a:rPr lang="en-GB" dirty="0"/>
              <a:t>Irreverence</a:t>
            </a:r>
          </a:p>
          <a:p>
            <a:pPr marR="0" lvl="0" rtl="0"/>
            <a:r>
              <a:rPr lang="en-GB" dirty="0"/>
              <a:t>It led to:</a:t>
            </a:r>
          </a:p>
          <a:p>
            <a:pPr marR="0" lvl="1" rtl="0"/>
            <a:r>
              <a:rPr lang="en-GB" dirty="0"/>
              <a:t>Confusion and restriction</a:t>
            </a:r>
          </a:p>
          <a:p>
            <a:pPr marR="0" lvl="1" rtl="0"/>
            <a:r>
              <a:rPr lang="en-GB" dirty="0"/>
              <a:t>Feeling isolated and alone</a:t>
            </a:r>
          </a:p>
          <a:p>
            <a:pPr marR="0" lvl="1" rtl="0"/>
            <a:r>
              <a:rPr lang="en-GB" dirty="0"/>
              <a:t>Powerlessness in difficulties</a:t>
            </a:r>
          </a:p>
          <a:p>
            <a:pPr marR="0" lvl="1" rtl="0"/>
            <a:r>
              <a:rPr lang="en-GB" dirty="0"/>
              <a:t>Feeling oppressed and uncertain</a:t>
            </a:r>
          </a:p>
          <a:p>
            <a:pPr marR="0" lvl="0" rtl="0"/>
            <a:r>
              <a:rPr lang="en-GB" dirty="0"/>
              <a:t>The passage is shouting “DON’T GO DOWN THIS ROAD”</a:t>
            </a:r>
          </a:p>
          <a:p>
            <a:pPr marR="0" lvl="1" rtl="0"/>
            <a:r>
              <a:rPr lang="en-GB" dirty="0"/>
              <a:t>The NT tells us similar things</a:t>
            </a:r>
          </a:p>
        </p:txBody>
      </p:sp>
      <p:pic>
        <p:nvPicPr>
          <p:cNvPr id="7" name="Picture 6" descr="A close up of a scale&#10;&#10;Description automatically generated">
            <a:extLst>
              <a:ext uri="{FF2B5EF4-FFF2-40B4-BE49-F238E27FC236}">
                <a16:creationId xmlns:a16="http://schemas.microsoft.com/office/drawing/2014/main" id="{C15E44D3-D790-4071-8549-44CEA9BEC5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3968"/>
          <a:stretch/>
        </p:blipFill>
        <p:spPr>
          <a:xfrm>
            <a:off x="7819547" y="1797223"/>
            <a:ext cx="3935324" cy="362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7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B366-8DB3-4096-89A0-7AB0B256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If you’re there already…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DAE75-7245-42A2-8785-723879033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605775"/>
            <a:ext cx="10464674" cy="5153371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You may not be!</a:t>
            </a:r>
          </a:p>
          <a:p>
            <a:pPr marR="0" lvl="1" rtl="0"/>
            <a:r>
              <a:rPr lang="en-GB" dirty="0"/>
              <a:t>Remember Job</a:t>
            </a:r>
          </a:p>
          <a:p>
            <a:pPr marR="0" lvl="0" rtl="0"/>
            <a:r>
              <a:rPr lang="en-GB" dirty="0"/>
              <a:t>But you may be…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pPr marR="0" lvl="1" rtl="0"/>
            <a:r>
              <a:rPr lang="en-GB" dirty="0"/>
              <a:t>Change direction and seek the God of Grace</a:t>
            </a:r>
          </a:p>
        </p:txBody>
      </p:sp>
      <p:pic>
        <p:nvPicPr>
          <p:cNvPr id="7" name="Picture 6" descr="A close up of a giant rock&#10;&#10;Description automatically generated">
            <a:extLst>
              <a:ext uri="{FF2B5EF4-FFF2-40B4-BE49-F238E27FC236}">
                <a16:creationId xmlns:a16="http://schemas.microsoft.com/office/drawing/2014/main" id="{2571B8F5-CFEB-45E4-A8C0-5CBDA7C8E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12153" y="1138872"/>
            <a:ext cx="4395537" cy="41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7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13477</TotalTime>
  <Words>285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Parallax</vt:lpstr>
      <vt:lpstr>Sealing the Covenant</vt:lpstr>
      <vt:lpstr>Keeping promises</vt:lpstr>
      <vt:lpstr>Deuteronomy 28:15-68</vt:lpstr>
      <vt:lpstr>God will judge according to your response</vt:lpstr>
      <vt:lpstr>God’s judgment is avoidable</vt:lpstr>
      <vt:lpstr>If you’re there already…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ATC1 Intro The story so far…</dc:title>
  <dc:creator>Ron Day</dc:creator>
  <cp:lastModifiedBy>Ron Day</cp:lastModifiedBy>
  <cp:revision>56</cp:revision>
  <dcterms:created xsi:type="dcterms:W3CDTF">2019-01-01T10:02:05Z</dcterms:created>
  <dcterms:modified xsi:type="dcterms:W3CDTF">2020-02-02T09:25:41Z</dcterms:modified>
</cp:coreProperties>
</file>