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  <p:sldId id="265" r:id="rId4"/>
    <p:sldId id="266" r:id="rId5"/>
    <p:sldId id="264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8ED4-EECF-4188-9375-BEBDC8E4CF19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2756-BAFA-4A27-8EF9-BAC0FBD52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466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8ED4-EECF-4188-9375-BEBDC8E4CF19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2756-BAFA-4A27-8EF9-BAC0FBD52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5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8ED4-EECF-4188-9375-BEBDC8E4CF19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2756-BAFA-4A27-8EF9-BAC0FBD52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7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8ED4-EECF-4188-9375-BEBDC8E4CF19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2756-BAFA-4A27-8EF9-BAC0FBD52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37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8ED4-EECF-4188-9375-BEBDC8E4CF19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2756-BAFA-4A27-8EF9-BAC0FBD52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305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8ED4-EECF-4188-9375-BEBDC8E4CF19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2756-BAFA-4A27-8EF9-BAC0FBD52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0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8ED4-EECF-4188-9375-BEBDC8E4CF19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2756-BAFA-4A27-8EF9-BAC0FBD52EE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5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8ED4-EECF-4188-9375-BEBDC8E4CF19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2756-BAFA-4A27-8EF9-BAC0FBD52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59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8ED4-EECF-4188-9375-BEBDC8E4CF19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2756-BAFA-4A27-8EF9-BAC0FBD52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76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8ED4-EECF-4188-9375-BEBDC8E4CF19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2756-BAFA-4A27-8EF9-BAC0FBD52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43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3148ED4-EECF-4188-9375-BEBDC8E4CF19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2756-BAFA-4A27-8EF9-BAC0FBD52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96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3148ED4-EECF-4188-9375-BEBDC8E4CF19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CC52756-BAFA-4A27-8EF9-BAC0FBD52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63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this?</a:t>
            </a:r>
          </a:p>
        </p:txBody>
      </p:sp>
      <p:pic>
        <p:nvPicPr>
          <p:cNvPr id="6146" name="Picture 2" descr="Image result for what do you call this bread ro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830512"/>
            <a:ext cx="40640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9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387092"/>
            <a:ext cx="7729728" cy="1188720"/>
          </a:xfrm>
        </p:spPr>
        <p:txBody>
          <a:bodyPr/>
          <a:lstStyle/>
          <a:p>
            <a:r>
              <a:rPr lang="en-GB" dirty="0"/>
              <a:t>God speaks your language</a:t>
            </a:r>
          </a:p>
        </p:txBody>
      </p:sp>
    </p:spTree>
    <p:extLst>
      <p:ext uri="{BB962C8B-B14F-4D97-AF65-F5344CB8AC3E}">
        <p14:creationId xmlns:p14="http://schemas.microsoft.com/office/powerpoint/2010/main" val="114609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israel barl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7"/>
          <a:stretch/>
        </p:blipFill>
        <p:spPr bwMode="auto">
          <a:xfrm>
            <a:off x="1028700" y="553043"/>
            <a:ext cx="3238500" cy="155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6"/>
          <a:stretch/>
        </p:blipFill>
        <p:spPr bwMode="auto">
          <a:xfrm>
            <a:off x="7360557" y="623800"/>
            <a:ext cx="3238500" cy="155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8700" y="2768600"/>
            <a:ext cx="41964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Spring</a:t>
            </a:r>
          </a:p>
          <a:p>
            <a:endParaRPr lang="en-GB" dirty="0"/>
          </a:p>
          <a:p>
            <a:r>
              <a:rPr lang="en-GB" dirty="0"/>
              <a:t>Start of </a:t>
            </a:r>
            <a:r>
              <a:rPr lang="en-GB" b="1" dirty="0"/>
              <a:t>Barley Harvest</a:t>
            </a:r>
          </a:p>
          <a:p>
            <a:endParaRPr lang="en-GB" dirty="0"/>
          </a:p>
          <a:p>
            <a:r>
              <a:rPr lang="en-GB" b="1" dirty="0"/>
              <a:t>Passover</a:t>
            </a:r>
            <a:r>
              <a:rPr lang="en-GB" dirty="0"/>
              <a:t> Festival</a:t>
            </a:r>
          </a:p>
          <a:p>
            <a:r>
              <a:rPr lang="en-GB" dirty="0"/>
              <a:t>Associated with Israel’s redemption from slavery in Egypt </a:t>
            </a:r>
          </a:p>
          <a:p>
            <a:endParaRPr lang="en-GB" dirty="0"/>
          </a:p>
          <a:p>
            <a:r>
              <a:rPr lang="en-GB" dirty="0"/>
              <a:t>A time of faith: varied weather ahead</a:t>
            </a:r>
          </a:p>
          <a:p>
            <a:endParaRPr lang="en-GB" dirty="0"/>
          </a:p>
          <a:p>
            <a:r>
              <a:rPr lang="en-GB" b="1" dirty="0"/>
              <a:t>Easter</a:t>
            </a:r>
            <a:r>
              <a:rPr lang="en-GB" dirty="0"/>
              <a:t>:  Jesus’ death and resurrection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967584" y="2745014"/>
            <a:ext cx="4597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Early Summer</a:t>
            </a:r>
          </a:p>
          <a:p>
            <a:endParaRPr lang="en-GB" dirty="0"/>
          </a:p>
          <a:p>
            <a:r>
              <a:rPr lang="en-GB" dirty="0"/>
              <a:t>Start of </a:t>
            </a:r>
            <a:r>
              <a:rPr lang="en-GB" b="1" dirty="0"/>
              <a:t>Wheat Harvest</a:t>
            </a:r>
          </a:p>
          <a:p>
            <a:endParaRPr lang="en-GB" dirty="0"/>
          </a:p>
          <a:p>
            <a:r>
              <a:rPr lang="en-GB" b="1" dirty="0"/>
              <a:t>Shavuot</a:t>
            </a:r>
            <a:r>
              <a:rPr lang="en-GB" dirty="0"/>
              <a:t> Festival (Pentecost in Greek)</a:t>
            </a:r>
          </a:p>
          <a:p>
            <a:r>
              <a:rPr lang="en-GB" dirty="0"/>
              <a:t>Associated with the giving of the Law at Sinai</a:t>
            </a:r>
          </a:p>
          <a:p>
            <a:endParaRPr lang="en-GB" dirty="0"/>
          </a:p>
          <a:p>
            <a:r>
              <a:rPr lang="en-GB" dirty="0"/>
              <a:t>A time to thank God for the grain harvest and pray for the coming summer fruits</a:t>
            </a:r>
          </a:p>
          <a:p>
            <a:endParaRPr lang="en-GB" dirty="0"/>
          </a:p>
          <a:p>
            <a:r>
              <a:rPr lang="en-GB" b="1" dirty="0"/>
              <a:t>Pentecost</a:t>
            </a:r>
            <a:r>
              <a:rPr lang="en-GB" dirty="0"/>
              <a:t>:  the Holy Spirit given to the believers</a:t>
            </a:r>
          </a:p>
          <a:p>
            <a:endParaRPr lang="en-GB" dirty="0"/>
          </a:p>
        </p:txBody>
      </p:sp>
      <p:sp>
        <p:nvSpPr>
          <p:cNvPr id="7" name="Arrow: Right 6"/>
          <p:cNvSpPr/>
          <p:nvPr/>
        </p:nvSpPr>
        <p:spPr>
          <a:xfrm>
            <a:off x="4396445" y="1689928"/>
            <a:ext cx="2834866" cy="981686"/>
          </a:xfrm>
          <a:prstGeom prst="rightArrow">
            <a:avLst>
              <a:gd name="adj1" fmla="val 62238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Seven Weeks Later</a:t>
            </a:r>
          </a:p>
          <a:p>
            <a:pPr algn="ctr"/>
            <a:r>
              <a:rPr lang="en-GB" dirty="0">
                <a:solidFill>
                  <a:srgbClr val="002060"/>
                </a:solidFill>
              </a:rPr>
              <a:t>(Leviticus 23:15)</a:t>
            </a:r>
          </a:p>
        </p:txBody>
      </p:sp>
    </p:spTree>
    <p:extLst>
      <p:ext uri="{BB962C8B-B14F-4D97-AF65-F5344CB8AC3E}">
        <p14:creationId xmlns:p14="http://schemas.microsoft.com/office/powerpoint/2010/main" val="268410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penteco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12702"/>
          <a:stretch/>
        </p:blipFill>
        <p:spPr bwMode="auto">
          <a:xfrm>
            <a:off x="4591958" y="2547257"/>
            <a:ext cx="2832159" cy="217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wi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3"/>
          <a:stretch/>
        </p:blipFill>
        <p:spPr bwMode="auto">
          <a:xfrm>
            <a:off x="299358" y="2547257"/>
            <a:ext cx="2832159" cy="217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voic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t="2250" r="2757" b="-2250"/>
          <a:stretch/>
        </p:blipFill>
        <p:spPr bwMode="auto">
          <a:xfrm>
            <a:off x="8884558" y="2547257"/>
            <a:ext cx="2853526" cy="223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07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acts 2 n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1" y="150454"/>
            <a:ext cx="9483725" cy="670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212" y="4849812"/>
            <a:ext cx="485775" cy="180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3362" y="3408977"/>
            <a:ext cx="657225" cy="19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649" y="3990974"/>
            <a:ext cx="523875" cy="180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7624" y="3462337"/>
            <a:ext cx="1152525" cy="180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4175" y="5091112"/>
            <a:ext cx="590550" cy="161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3288" y="2876550"/>
            <a:ext cx="1047750" cy="161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6574" y="2539821"/>
            <a:ext cx="638175" cy="161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3512" y="3038475"/>
            <a:ext cx="428625" cy="161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5012" y="3152775"/>
            <a:ext cx="647700" cy="171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8888" y="3394689"/>
            <a:ext cx="914400" cy="161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43512" y="5275876"/>
            <a:ext cx="571500" cy="171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7637" y="4849812"/>
            <a:ext cx="609600" cy="1714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57387" y="1957387"/>
            <a:ext cx="495300" cy="152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10049" y="4100510"/>
            <a:ext cx="542925" cy="161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15349" y="5934075"/>
            <a:ext cx="60960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5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peter preached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974" y="2638044"/>
            <a:ext cx="7112889" cy="3101983"/>
          </a:xfrm>
        </p:spPr>
        <p:txBody>
          <a:bodyPr/>
          <a:lstStyle/>
          <a:p>
            <a:pPr lvl="0"/>
            <a:r>
              <a:rPr lang="en-GB" dirty="0"/>
              <a:t>The long-promised messianic age has dawned</a:t>
            </a:r>
          </a:p>
          <a:p>
            <a:pPr lvl="0"/>
            <a:r>
              <a:rPr lang="en-GB" dirty="0"/>
              <a:t>This happened through Jesus’ ministry, death and resurrection</a:t>
            </a:r>
          </a:p>
          <a:p>
            <a:pPr lvl="0"/>
            <a:r>
              <a:rPr lang="en-GB" dirty="0"/>
              <a:t>Jesus has been exalted to God’s right hand</a:t>
            </a:r>
          </a:p>
          <a:p>
            <a:pPr lvl="0"/>
            <a:r>
              <a:rPr lang="en-GB" dirty="0"/>
              <a:t>The Holy Spirit’s activity is the sign of Christ’s power and glory</a:t>
            </a:r>
          </a:p>
          <a:p>
            <a:pPr lvl="0"/>
            <a:r>
              <a:rPr lang="en-GB" dirty="0"/>
              <a:t>Forgiveness and the Spirit are offered to those that repent</a:t>
            </a:r>
          </a:p>
          <a:p>
            <a:endParaRPr lang="en-GB" dirty="0"/>
          </a:p>
        </p:txBody>
      </p:sp>
      <p:pic>
        <p:nvPicPr>
          <p:cNvPr id="10242" name="Picture 2" descr="https://trustliveserve.files.wordpress.com/2011/06/peter-pentecost-by-artist-henry-mar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67" y="4781550"/>
            <a:ext cx="1889651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43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Spirit-filled churches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1825" y="2638044"/>
            <a:ext cx="6086476" cy="3101983"/>
          </a:xfrm>
        </p:spPr>
        <p:txBody>
          <a:bodyPr/>
          <a:lstStyle/>
          <a:p>
            <a:r>
              <a:rPr lang="en-GB" dirty="0"/>
              <a:t>Obey Jesus’ teachings</a:t>
            </a:r>
          </a:p>
          <a:p>
            <a:r>
              <a:rPr lang="en-GB" dirty="0"/>
              <a:t>Show love to one another, supporting each other, helping the poor, caring and sharing</a:t>
            </a:r>
          </a:p>
          <a:p>
            <a:r>
              <a:rPr lang="en-GB" dirty="0"/>
              <a:t>Worship with joy and reverence</a:t>
            </a:r>
          </a:p>
          <a:p>
            <a:r>
              <a:rPr lang="en-GB" dirty="0"/>
              <a:t>Reach out in continuous evangelism, not absorbed in their own affairs but engaged with the world around them</a:t>
            </a:r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81" y="4885959"/>
            <a:ext cx="3576637" cy="186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5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Love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49" y="2638044"/>
            <a:ext cx="2514601" cy="3101983"/>
          </a:xfrm>
        </p:spPr>
        <p:txBody>
          <a:bodyPr/>
          <a:lstStyle/>
          <a:p>
            <a:r>
              <a:rPr lang="en-GB" dirty="0"/>
              <a:t>Time</a:t>
            </a:r>
          </a:p>
          <a:p>
            <a:r>
              <a:rPr lang="en-GB" dirty="0"/>
              <a:t>Gifts</a:t>
            </a:r>
          </a:p>
          <a:p>
            <a:r>
              <a:rPr lang="en-GB" dirty="0"/>
              <a:t>Acts of Service</a:t>
            </a:r>
          </a:p>
          <a:p>
            <a:r>
              <a:rPr lang="en-GB" dirty="0"/>
              <a:t>Touch</a:t>
            </a:r>
          </a:p>
          <a:p>
            <a:r>
              <a:rPr lang="en-GB" dirty="0"/>
              <a:t>Words of Affirmation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29550" y="4305300"/>
            <a:ext cx="1434147" cy="1317943"/>
            <a:chOff x="23561" y="75665"/>
            <a:chExt cx="1625600" cy="1436370"/>
          </a:xfrm>
        </p:grpSpPr>
        <p:sp>
          <p:nvSpPr>
            <p:cNvPr id="5" name="Speech Bubble: Oval 4"/>
            <p:cNvSpPr/>
            <p:nvPr/>
          </p:nvSpPr>
          <p:spPr>
            <a:xfrm>
              <a:off x="23561" y="75665"/>
              <a:ext cx="1625600" cy="1436370"/>
            </a:xfrm>
            <a:prstGeom prst="wedgeEllipseCallout">
              <a:avLst>
                <a:gd name="adj1" fmla="val 87968"/>
                <a:gd name="adj2" fmla="val -42710"/>
              </a:avLst>
            </a:prstGeom>
            <a:noFill/>
            <a:ln w="158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" name="Heart 5"/>
            <p:cNvSpPr/>
            <p:nvPr/>
          </p:nvSpPr>
          <p:spPr>
            <a:xfrm>
              <a:off x="478972" y="406400"/>
              <a:ext cx="667658" cy="682172"/>
            </a:xfrm>
            <a:prstGeom prst="hear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0699383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1678</TotalTime>
  <Words>199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Times New Roman</vt:lpstr>
      <vt:lpstr>Parcel</vt:lpstr>
      <vt:lpstr>What is this?</vt:lpstr>
      <vt:lpstr>God speaks your language</vt:lpstr>
      <vt:lpstr>PowerPoint Presentation</vt:lpstr>
      <vt:lpstr>PowerPoint Presentation</vt:lpstr>
      <vt:lpstr>PowerPoint Presentation</vt:lpstr>
      <vt:lpstr>What peter preached</vt:lpstr>
      <vt:lpstr>Spirit-filled churches</vt:lpstr>
      <vt:lpstr>Love languages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says, I will pour out my Spirit on all people  Acts 2:17</dc:title>
  <dc:creator>Lucy Robinson</dc:creator>
  <cp:lastModifiedBy>Tom</cp:lastModifiedBy>
  <cp:revision>25</cp:revision>
  <dcterms:created xsi:type="dcterms:W3CDTF">2017-06-02T15:01:39Z</dcterms:created>
  <dcterms:modified xsi:type="dcterms:W3CDTF">2017-06-20T18:09:21Z</dcterms:modified>
</cp:coreProperties>
</file>