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notesMasterIdLst>
    <p:notesMasterId r:id="rId15"/>
  </p:notesMasterIdLst>
  <p:sldIdLst>
    <p:sldId id="259" r:id="rId5"/>
    <p:sldId id="257" r:id="rId6"/>
    <p:sldId id="291" r:id="rId7"/>
    <p:sldId id="292" r:id="rId8"/>
    <p:sldId id="293" r:id="rId9"/>
    <p:sldId id="294" r:id="rId10"/>
    <p:sldId id="295" r:id="rId11"/>
    <p:sldId id="263" r:id="rId12"/>
    <p:sldId id="264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 autoAdjust="0"/>
  </p:normalViewPr>
  <p:slideViewPr>
    <p:cSldViewPr snapToGrid="0">
      <p:cViewPr varScale="1">
        <p:scale>
          <a:sx n="47" d="100"/>
          <a:sy n="47" d="100"/>
        </p:scale>
        <p:origin x="108" y="654"/>
      </p:cViewPr>
      <p:guideLst/>
    </p:cSldViewPr>
  </p:slideViewPr>
  <p:outlineViewPr>
    <p:cViewPr>
      <p:scale>
        <a:sx n="33" d="100"/>
        <a:sy n="33" d="100"/>
      </p:scale>
      <p:origin x="0" y="-40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C664F-5BEA-48CC-A4D3-EBC57995E737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31057-88E3-4F5F-A3C8-447831ACC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00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31057-88E3-4F5F-A3C8-447831ACC3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57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23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7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6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08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6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734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03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E739DB-1CD2-4982-B0FE-54707C5D3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B8449-0243-4074-8BE2-918967061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0"/>
            <a:ext cx="10983685" cy="1456267"/>
          </a:xfrm>
        </p:spPr>
        <p:txBody>
          <a:bodyPr>
            <a:normAutofit/>
          </a:bodyPr>
          <a:lstStyle>
            <a:lvl1pPr>
              <a:defRPr sz="4800" b="1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A1FC8-1C09-4202-A05E-8F1BB865F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456267"/>
            <a:ext cx="10983685" cy="5165759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40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rgbClr val="FF0000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82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3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0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65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2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5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3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29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22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B66D9F-59AA-4CFD-A8B5-CC604C261418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124E41-105F-4A34-8AF9-DB1506BDE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859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ustronesian_peoples" TargetMode="External"/><Relationship Id="rId13" Type="http://schemas.openxmlformats.org/officeDocument/2006/relationships/image" Target="../media/image11.jpg"/><Relationship Id="rId18" Type="http://schemas.openxmlformats.org/officeDocument/2006/relationships/hyperlink" Target="https://commons.wikimedia.org/wiki/File:Drunk_man_in_Saint_Petersburg,_Russia._During_the_White_Nights_in_Summer,_people_love_to_drink_and_to_party._Some_then_need_an_early_break._(32866545022).jpg" TargetMode="External"/><Relationship Id="rId26" Type="http://schemas.openxmlformats.org/officeDocument/2006/relationships/hyperlink" Target="http://commons.wikimedia.org/wiki/File:People_hugging_in_the_beach.jpg" TargetMode="External"/><Relationship Id="rId3" Type="http://schemas.openxmlformats.org/officeDocument/2006/relationships/image" Target="../media/image6.jpg"/><Relationship Id="rId21" Type="http://schemas.openxmlformats.org/officeDocument/2006/relationships/image" Target="../media/image15.jpg"/><Relationship Id="rId7" Type="http://schemas.openxmlformats.org/officeDocument/2006/relationships/image" Target="../media/image8.jpg"/><Relationship Id="rId12" Type="http://schemas.openxmlformats.org/officeDocument/2006/relationships/hyperlink" Target="https://en.wikipedia.org/wiki/Tamang_people" TargetMode="External"/><Relationship Id="rId17" Type="http://schemas.openxmlformats.org/officeDocument/2006/relationships/image" Target="../media/image13.jpeg"/><Relationship Id="rId25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eea.europa.eu/soer-2015/synthesis/report/5-riskstohealth" TargetMode="External"/><Relationship Id="rId20" Type="http://schemas.openxmlformats.org/officeDocument/2006/relationships/hyperlink" Target="http://commons.wikimedia.org/wiki/File:Three_running_people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ixabay.com/en/people-woman-cold-weather-snow-2593377/" TargetMode="External"/><Relationship Id="rId11" Type="http://schemas.openxmlformats.org/officeDocument/2006/relationships/image" Target="../media/image10.JPG"/><Relationship Id="rId24" Type="http://schemas.openxmlformats.org/officeDocument/2006/relationships/hyperlink" Target="http://scienceblog.cancerresearchuk.org/2015/07/15/working-together-to-beat-cancer-in-young-people/" TargetMode="External"/><Relationship Id="rId5" Type="http://schemas.openxmlformats.org/officeDocument/2006/relationships/image" Target="../media/image7.jpg"/><Relationship Id="rId15" Type="http://schemas.openxmlformats.org/officeDocument/2006/relationships/image" Target="../media/image12.png"/><Relationship Id="rId23" Type="http://schemas.openxmlformats.org/officeDocument/2006/relationships/image" Target="../media/image16.jpg"/><Relationship Id="rId10" Type="http://schemas.openxmlformats.org/officeDocument/2006/relationships/hyperlink" Target="https://en.wikipedia.org/wiki/Siwis" TargetMode="External"/><Relationship Id="rId19" Type="http://schemas.openxmlformats.org/officeDocument/2006/relationships/image" Target="../media/image14.JPG"/><Relationship Id="rId4" Type="http://schemas.openxmlformats.org/officeDocument/2006/relationships/hyperlink" Target="https://commons.wikimedia.org/wiki/File:People_in_Manning_Park,_Fremantle,_Western_Australia.jpg" TargetMode="External"/><Relationship Id="rId9" Type="http://schemas.openxmlformats.org/officeDocument/2006/relationships/image" Target="../media/image9.jpg"/><Relationship Id="rId14" Type="http://schemas.openxmlformats.org/officeDocument/2006/relationships/hyperlink" Target="https://www.lifewire.com/google-people-search-3482686" TargetMode="External"/><Relationship Id="rId22" Type="http://schemas.openxmlformats.org/officeDocument/2006/relationships/hyperlink" Target="https://en.m.wikipedia.org/wiki/Felipe_Ros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E844B-0A48-41BA-8C83-18D11550A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8" b="94737" l="5402" r="95568">
                        <a14:foregroundMark x1="8310" y1="13573" x2="5402" y2="28532"/>
                        <a14:foregroundMark x1="5402" y1="28532" x2="13296" y2="29917"/>
                        <a14:foregroundMark x1="8310" y1="14681" x2="24238" y2="9418"/>
                        <a14:foregroundMark x1="24238" y1="9418" x2="33518" y2="9972"/>
                        <a14:foregroundMark x1="40859" y1="12188" x2="48753" y2="6925"/>
                        <a14:foregroundMark x1="48753" y1="6925" x2="57341" y2="6094"/>
                        <a14:foregroundMark x1="57341" y1="6094" x2="74654" y2="8310"/>
                        <a14:foregroundMark x1="74654" y1="8310" x2="87535" y2="27701"/>
                        <a14:foregroundMark x1="87535" y1="27701" x2="92244" y2="21607"/>
                        <a14:foregroundMark x1="49446" y1="18837" x2="42659" y2="25762"/>
                        <a14:foregroundMark x1="42659" y1="25762" x2="40166" y2="41274"/>
                        <a14:foregroundMark x1="40166" y1="41274" x2="40305" y2="72299"/>
                        <a14:foregroundMark x1="40305" y1="72299" x2="41413" y2="80332"/>
                        <a14:foregroundMark x1="53601" y1="94183" x2="62327" y2="94737"/>
                        <a14:foregroundMark x1="62327" y1="94737" x2="65651" y2="92798"/>
                        <a14:foregroundMark x1="52632" y1="2493" x2="60249" y2="4986"/>
                        <a14:foregroundMark x1="60249" y1="4986" x2="68283" y2="3324"/>
                        <a14:foregroundMark x1="68283" y1="3324" x2="60388" y2="1662"/>
                        <a14:foregroundMark x1="60388" y1="1662" x2="52632" y2="4155"/>
                        <a14:foregroundMark x1="52632" y1="4155" x2="52632" y2="4432"/>
                        <a14:foregroundMark x1="95568" y1="24654" x2="95568" y2="24654"/>
                      </a14:backgroundRemoval>
                    </a14:imgEffect>
                  </a14:imgLayer>
                </a14:imgProps>
              </a:ext>
            </a:extLst>
          </a:blip>
          <a:srcRect l="11358" t="277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C997E-91E8-45E5-B29D-7BB363396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29E3F1F7-82C5-44BF-9A2E-4F4DA1D5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E24DEC4-3935-490A-9B9A-82FDAFBE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40999-08A6-49CD-96F1-AD05CCF07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6333" y="4851399"/>
            <a:ext cx="4513792" cy="15436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cap="none" dirty="0"/>
              <a:t>The Letter Of James</a:t>
            </a:r>
          </a:p>
          <a:p>
            <a:pPr>
              <a:lnSpc>
                <a:spcPct val="90000"/>
              </a:lnSpc>
            </a:pPr>
            <a:r>
              <a:rPr lang="en-GB" sz="2000" cap="none" dirty="0"/>
              <a:t>6 Your impartiality brings life</a:t>
            </a:r>
          </a:p>
          <a:p>
            <a:pPr>
              <a:lnSpc>
                <a:spcPct val="90000"/>
              </a:lnSpc>
            </a:pPr>
            <a:r>
              <a:rPr lang="en-GB" sz="2000" cap="none" dirty="0"/>
              <a:t>2:1-7</a:t>
            </a:r>
            <a:endParaRPr lang="en-GB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80512-9822-4A78-8402-B9F4B767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333" y="2032000"/>
            <a:ext cx="4513792" cy="2819398"/>
          </a:xfrm>
        </p:spPr>
        <p:txBody>
          <a:bodyPr>
            <a:normAutofit/>
          </a:bodyPr>
          <a:lstStyle/>
          <a:p>
            <a:r>
              <a:rPr lang="en-GB" b="1" dirty="0"/>
              <a:t>Faith in the Pressure Cooker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53385-0067-47AC-A00C-A183959AA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A0F6A4-EC3D-4375-8369-A49E77621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8CC9D2-5AE5-4D4A-991A-63FAD7FC0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562A48-04C8-4BB7-BFCF-B7AA157E0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31643E-A75C-42ED-B1F2-3EFC3808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0D0823-7666-43E4-BABF-0FF80EAB3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7EFD38-C60C-47FB-9ED6-95F9ADE50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6389FC-4D09-4711-8354-194B1FA58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A9DCEE3-0437-406A-982D-C4FCDBF5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2FB4E-25B6-4288-9678-80F0A5A29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45991C-A12F-4FF2-BCB7-EE206CDE4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CFDFAA-1BD3-44D8-B9BA-666D12A7A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3BCED90-9A4B-4ACD-BEC9-6D36A10D3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2C3D01-DEF7-4329-A23A-C52039B36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F93DAEB-4AE2-4D1C-A5AD-31F3BBCF6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2459156-1128-46A2-80D8-3CC3CF8A1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FC30E3E-7FEE-47C8-988E-6CDBC4E8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514B95-2033-41DE-B4DA-5859CFA3A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10192DC-9396-44CC-9EC7-CA64103C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A3434C-163A-474C-9A1E-C0575F834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1EC8EF0-1030-4EE1-A9D2-41318351F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2D3842-C6C1-4129-AB5F-FDE8EF93D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AABE55-A01B-4E66-AE60-FD6965DA8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D5443D6-B8B7-40A0-A7C2-B9CBD29DC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1C6E73-4505-42EF-B2C2-0B50FFC5C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8D720D-6D18-40FA-826B-38A5C856D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27EE5E0-C500-4B7A-B0DD-48FAA6F6F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5E42D86-C838-4F07-BC43-C2DD34772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B9C60C-0A6E-4D4A-A0F0-E84D2AEB6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C9DA465-8E22-44EF-B531-94C2D662D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89C6E86-D7FC-40AD-AEBF-AF5C2793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A234AE-AF17-458E-AA17-53BE56D83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660918D-5E0F-45A9-9FD0-89C5CA62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EB037C6-E924-48EF-A4F4-790C510A0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40141FE-DC47-4AA9-90E7-103F5151F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07470D1-2E5F-4183-BF28-44DCBBD2A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DEC70A-D277-486F-A1CC-85AEB688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C13BAA4-A9CB-4A59-9834-7D1310C90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B1BE7AF-CF4C-49EF-ACE0-5883791ED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2C78C90-96A9-4ECC-9766-72AB4F0E2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0ABB31-0D18-4DCB-B062-564E7536F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7194C73-387B-4358-B0BA-ECA1E857C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CD1E86B-7922-4B39-A82F-256496F93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B8A26D4-67E3-4523-B093-084F26D01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5D1457-3E82-4A4F-97DC-15CD6DFFC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D2E2B16-7FF9-4A07-8BDA-C4BF36A6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7D2EB84-4F9A-4C93-99C8-696BF21B1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4E3C0B3-2D77-447B-9E45-01051361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F228495-2087-440A-94A3-4A5DDF9E7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FF25DC1-A788-4DAF-99B2-B961B12DF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5E50650-AC5D-4F3D-B199-B6F4B7622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3CE8F62-78D6-49C0-A23B-5EB2ED97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203418E-8DE8-4DD9-8605-5198B3939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4435AE3-219D-4D75-B571-053BE7B96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C1BDBB-87E1-4859-BEAB-508988BC2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91A7E33-C441-4FD9-80D5-1F1FCBAD4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21C4928-A592-4D20-A610-B17CF33CC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21C953-1D10-493B-9600-F4583FEA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9B176B6-0CAB-4B72-9AE3-0ED9C4314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A2D07DA-64DF-4558-A731-76395C424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D995C63-8837-4236-85A5-47F46198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C568555-5771-4448-ACF6-C46680422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D65886C-2A54-451E-846F-D60100739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B6E7526-C1A6-4B3D-80BB-CD1035662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4A816D2-51DD-4010-A8AB-ACCA64727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BDE9860-8624-4A18-963D-0D7B72F5F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2F8B616-93E7-4D70-BB6D-AFEEB6ABD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865103C-E649-4090-9F77-FA1450BBF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30B127E-DDF0-43D6-BCF0-A34A129F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63DEC76-6D7C-4EC9-9479-9BA3030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1046006-1F08-48FC-8C33-1FBCD746B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12BC848-F852-4821-BD39-74F23CB24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40B830F-4B37-432C-9692-37355683E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28E0FD5-DAEC-4B0C-B621-AF398EADB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B8132E2-62A8-4DE4-A739-1E92E44CB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188611A-1619-4045-8F90-A26CEF90F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955B63-217E-4A90-A91D-BF4C1CEB5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D0A22D7-81E4-45C0-AA4A-F7FE2D2EE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7859E1-230D-4E63-BE0C-CE9C28F9C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1042F79-8B39-429B-8777-B7A975455BB7}"/>
              </a:ext>
            </a:extLst>
          </p:cNvPr>
          <p:cNvSpPr/>
          <p:nvPr/>
        </p:nvSpPr>
        <p:spPr>
          <a:xfrm>
            <a:off x="20" y="6172201"/>
            <a:ext cx="1219198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lIns="91440" tIns="45720" rIns="91440" bIns="45720">
            <a:normAutofit/>
            <a:scene3d>
              <a:camera prst="isometricOffAxis1Right"/>
              <a:lightRig rig="threePt" dir="t"/>
            </a:scene3d>
          </a:bodyPr>
          <a:lstStyle/>
          <a:p>
            <a:pPr algn="ctr">
              <a:spcAft>
                <a:spcPts val="600"/>
              </a:spcAft>
            </a:pPr>
            <a:r>
              <a:rPr lang="en-US" sz="1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13179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F1D422BF-0E3C-4D0B-98D6-C4ADC41D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30604" y="-6575"/>
            <a:ext cx="4533927" cy="6827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A1CAE-A416-45D5-8A90-2C48EEC9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This week’s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01A8C-71C3-45B1-9FB4-BB810D2AE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456267"/>
            <a:ext cx="9972570" cy="5165759"/>
          </a:xfrm>
        </p:spPr>
        <p:txBody>
          <a:bodyPr>
            <a:normAutofit/>
          </a:bodyPr>
          <a:lstStyle/>
          <a:p>
            <a:r>
              <a:rPr lang="en-GB" dirty="0"/>
              <a:t>Do some people watching</a:t>
            </a:r>
          </a:p>
          <a:p>
            <a:r>
              <a:rPr lang="en-GB" baseline="0" dirty="0"/>
              <a:t>Where is the image of God in them?</a:t>
            </a:r>
          </a:p>
          <a:p>
            <a:r>
              <a:rPr lang="en-GB" baseline="0" dirty="0"/>
              <a:t>Seek to engage with that image</a:t>
            </a:r>
          </a:p>
        </p:txBody>
      </p:sp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39E16626-D686-4C79-912F-2E10B7A46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67633" y="23232"/>
            <a:ext cx="5024367" cy="3349578"/>
          </a:xfrm>
          <a:prstGeom prst="rect">
            <a:avLst/>
          </a:prstGeom>
        </p:spPr>
      </p:pic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F05898F0-92C9-4D7B-96E8-C2AE767E0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532" y="-23032"/>
            <a:ext cx="4533927" cy="6840662"/>
          </a:xfrm>
          <a:prstGeom prst="rect">
            <a:avLst/>
          </a:prstGeom>
        </p:spPr>
      </p:pic>
      <p:pic>
        <p:nvPicPr>
          <p:cNvPr id="11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AF4761D-2604-4EF5-9FCF-60EA540D7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330604" y="-34584"/>
            <a:ext cx="8877670" cy="6858000"/>
          </a:xfrm>
          <a:prstGeom prst="rect">
            <a:avLst/>
          </a:prstGeom>
        </p:spPr>
      </p:pic>
      <p:pic>
        <p:nvPicPr>
          <p:cNvPr id="16" name="Picture 15" descr="A person wearing a purple hat&#10;&#10;Description automatically generated">
            <a:extLst>
              <a:ext uri="{FF2B5EF4-FFF2-40B4-BE49-F238E27FC236}">
                <a16:creationId xmlns:a16="http://schemas.microsoft.com/office/drawing/2014/main" id="{BBF77E7C-3CB1-4FF9-8B2B-D7354CFEF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29279" y="-79128"/>
            <a:ext cx="5143500" cy="6858000"/>
          </a:xfrm>
          <a:prstGeom prst="rect">
            <a:avLst/>
          </a:prstGeom>
        </p:spPr>
      </p:pic>
      <p:pic>
        <p:nvPicPr>
          <p:cNvPr id="22" name="Picture 21" descr="A person standing on a dry grass field&#10;&#10;Description automatically generated">
            <a:extLst>
              <a:ext uri="{FF2B5EF4-FFF2-40B4-BE49-F238E27FC236}">
                <a16:creationId xmlns:a16="http://schemas.microsoft.com/office/drawing/2014/main" id="{3DAC8796-F2F0-410B-AD22-78CDA61FFCE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351" r="52897"/>
          <a:stretch/>
        </p:blipFill>
        <p:spPr>
          <a:xfrm>
            <a:off x="7921341" y="-56190"/>
            <a:ext cx="4295069" cy="6858000"/>
          </a:xfrm>
          <a:prstGeom prst="rect">
            <a:avLst/>
          </a:prstGeom>
        </p:spPr>
      </p:pic>
      <p:pic>
        <p:nvPicPr>
          <p:cNvPr id="25" name="Picture 24" descr="A picture containing outdoor, person, yellow, grass&#10;&#10;Description automatically generated">
            <a:extLst>
              <a:ext uri="{FF2B5EF4-FFF2-40B4-BE49-F238E27FC236}">
                <a16:creationId xmlns:a16="http://schemas.microsoft.com/office/drawing/2014/main" id="{86558A38-CD19-4046-8057-D1304F3D94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-23760" y="-79128"/>
            <a:ext cx="12188228" cy="6954446"/>
          </a:xfrm>
          <a:prstGeom prst="rect">
            <a:avLst/>
          </a:prstGeom>
        </p:spPr>
      </p:pic>
      <p:pic>
        <p:nvPicPr>
          <p:cNvPr id="28" name="Picture 27" descr="A picture containing outdoor, person, fence, building&#10;&#10;Description automatically generated">
            <a:extLst>
              <a:ext uri="{FF2B5EF4-FFF2-40B4-BE49-F238E27FC236}">
                <a16:creationId xmlns:a16="http://schemas.microsoft.com/office/drawing/2014/main" id="{0A77D76D-192B-4CD4-9967-A535874A27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r="18888"/>
          <a:stretch/>
        </p:blipFill>
        <p:spPr>
          <a:xfrm>
            <a:off x="19396" y="-51120"/>
            <a:ext cx="8397897" cy="6949375"/>
          </a:xfrm>
          <a:prstGeom prst="rect">
            <a:avLst/>
          </a:prstGeom>
        </p:spPr>
      </p:pic>
      <p:pic>
        <p:nvPicPr>
          <p:cNvPr id="31" name="Picture 30" descr="A person riding a skateboard up the side of a road&#10;&#10;Description automatically generated">
            <a:extLst>
              <a:ext uri="{FF2B5EF4-FFF2-40B4-BE49-F238E27FC236}">
                <a16:creationId xmlns:a16="http://schemas.microsoft.com/office/drawing/2014/main" id="{8826FEC2-BB48-46BE-B039-A88CA6292E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30889"/>
          <a:stretch/>
        </p:blipFill>
        <p:spPr>
          <a:xfrm>
            <a:off x="5114221" y="-53297"/>
            <a:ext cx="7107210" cy="6858000"/>
          </a:xfrm>
          <a:prstGeom prst="rect">
            <a:avLst/>
          </a:prstGeom>
        </p:spPr>
      </p:pic>
      <p:pic>
        <p:nvPicPr>
          <p:cNvPr id="34" name="Picture 3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7F0FA2F-289C-4976-8691-5F52FA8200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27532" y="-67577"/>
            <a:ext cx="8681013" cy="6965831"/>
          </a:xfrm>
          <a:prstGeom prst="rect">
            <a:avLst/>
          </a:prstGeom>
        </p:spPr>
      </p:pic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8F61F4C-43BF-4515-AD52-FADB67F5D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6483420" y="2513238"/>
            <a:ext cx="7874000" cy="4419600"/>
          </a:xfrm>
          <a:prstGeom prst="rect">
            <a:avLst/>
          </a:prstGeom>
        </p:spPr>
      </p:pic>
      <p:pic>
        <p:nvPicPr>
          <p:cNvPr id="40" name="Picture 39" descr="A person flying through the air on a beach&#10;&#10;Description automatically generated">
            <a:extLst>
              <a:ext uri="{FF2B5EF4-FFF2-40B4-BE49-F238E27FC236}">
                <a16:creationId xmlns:a16="http://schemas.microsoft.com/office/drawing/2014/main" id="{48F14C53-1137-4B26-966B-EDEF8E47F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-4389179" y="1056311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16D6-7CEA-4219-A8B9-4D5BC9BE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1669486" cy="1456267"/>
          </a:xfrm>
        </p:spPr>
        <p:txBody>
          <a:bodyPr>
            <a:normAutofit/>
          </a:bodyPr>
          <a:lstStyle/>
          <a:p>
            <a:pPr marR="0" algn="ctr" rtl="0"/>
            <a:r>
              <a:rPr lang="en-GB" sz="4800" dirty="0"/>
              <a:t>The pressure cooker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FF6BD-C237-46C3-899A-FF8BED9B6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R="0" lvl="0" rtl="0"/>
            <a:r>
              <a:rPr lang="en-GB"/>
              <a:t>The pressure cooker is the place where things get done quickly</a:t>
            </a:r>
          </a:p>
          <a:p>
            <a:pPr marR="0" lvl="1" rtl="0"/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where you feel the impact of every decision and you don’t have the luxury of time</a:t>
            </a:r>
          </a:p>
          <a:p>
            <a:pPr lvl="1"/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where the difference between undercooked, perfect and overcooked is measured in seconds and blowing a gasket can happen often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85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AE32-944C-48DC-888B-9CDE3C6D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Pentecost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6EDCF-C1EE-4C78-81AE-B0B0B1EE1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The day of the church’s enabling</a:t>
            </a:r>
          </a:p>
          <a:p>
            <a:pPr marR="0" lvl="0" rtl="0"/>
            <a:r>
              <a:rPr lang="en-GB" dirty="0"/>
              <a:t>The day the OT pattern of engaging with God changed</a:t>
            </a:r>
          </a:p>
          <a:p>
            <a:pPr marR="0" lvl="1" rtl="0"/>
            <a:r>
              <a:rPr lang="en-GB" dirty="0"/>
              <a:t>It raises our hope</a:t>
            </a:r>
          </a:p>
          <a:p>
            <a:pPr marR="0" lvl="1" rtl="0"/>
            <a:r>
              <a:rPr lang="en-GB" dirty="0"/>
              <a:t>It also raises our responsibility before God</a:t>
            </a:r>
          </a:p>
        </p:txBody>
      </p:sp>
    </p:spTree>
    <p:extLst>
      <p:ext uri="{BB962C8B-B14F-4D97-AF65-F5344CB8AC3E}">
        <p14:creationId xmlns:p14="http://schemas.microsoft.com/office/powerpoint/2010/main" val="135719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5C6E-9AD5-40E4-9F2F-7F67912A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We are called to a better faith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7A7C3-41EC-4ECB-BEFF-76659A293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The standard is Jesus’ faith</a:t>
            </a:r>
          </a:p>
          <a:p>
            <a:pPr marR="0" lvl="2" rtl="0"/>
            <a:r>
              <a:rPr lang="en-GB" dirty="0"/>
              <a:t>It’s the faith ‘of our Lord, Jesus Christ’ (2:2)</a:t>
            </a:r>
          </a:p>
          <a:p>
            <a:pPr marR="0" lvl="0" rtl="0"/>
            <a:r>
              <a:rPr lang="en-GB" dirty="0"/>
              <a:t>James is saying the outworking of your faith is measured against the faith Christ had when He walked on earth</a:t>
            </a:r>
          </a:p>
        </p:txBody>
      </p:sp>
    </p:spTree>
    <p:extLst>
      <p:ext uri="{BB962C8B-B14F-4D97-AF65-F5344CB8AC3E}">
        <p14:creationId xmlns:p14="http://schemas.microsoft.com/office/powerpoint/2010/main" val="257211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09249-7DD9-47A5-BF78-8556B205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Jesus’ faith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BA0B1-F3EB-4EDD-B903-52B100D80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All people were treated equally</a:t>
            </a:r>
          </a:p>
          <a:p>
            <a:pPr marR="0" lvl="1" rtl="0"/>
            <a:r>
              <a:rPr lang="en-GB" dirty="0"/>
              <a:t>He saw the damaged image of God in each one</a:t>
            </a:r>
          </a:p>
          <a:p>
            <a:pPr marR="0" lvl="2" rtl="0"/>
            <a:r>
              <a:rPr lang="en-GB" dirty="0"/>
              <a:t>An image repairable by the grace of God He would supply through the cross</a:t>
            </a:r>
          </a:p>
          <a:p>
            <a:pPr marR="0" lvl="1" rtl="0"/>
            <a:r>
              <a:rPr lang="en-GB" dirty="0"/>
              <a:t>He still sees it today</a:t>
            </a:r>
          </a:p>
          <a:p>
            <a:pPr marR="0" lvl="0" rtl="0"/>
            <a:r>
              <a:rPr lang="en-GB" dirty="0"/>
              <a:t>When you express your faith do it like He did it</a:t>
            </a:r>
          </a:p>
        </p:txBody>
      </p:sp>
    </p:spTree>
    <p:extLst>
      <p:ext uri="{BB962C8B-B14F-4D97-AF65-F5344CB8AC3E}">
        <p14:creationId xmlns:p14="http://schemas.microsoft.com/office/powerpoint/2010/main" val="196850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949B-C7D9-420B-A7B2-7604C66F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Faith is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5EDD-0961-4790-82F9-AE9A96990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R="0" lvl="0" rtl="0"/>
            <a:r>
              <a:rPr lang="en-GB" dirty="0"/>
              <a:t>On the day of Pentecost</a:t>
            </a:r>
          </a:p>
          <a:p>
            <a:pPr marR="0" lvl="1" rtl="0"/>
            <a:r>
              <a:rPr lang="en-GB" dirty="0"/>
              <a:t>It was anointed</a:t>
            </a:r>
          </a:p>
          <a:p>
            <a:pPr marR="0" lvl="0" rtl="0"/>
            <a:r>
              <a:rPr lang="en-GB" dirty="0"/>
              <a:t>Over the years it developed</a:t>
            </a:r>
          </a:p>
          <a:p>
            <a:pPr marR="0" lvl="2" rtl="0"/>
            <a:r>
              <a:rPr lang="en-GB" dirty="0"/>
              <a:t>The faith that showed partiality was a sub-standard faith for Christ’s followers</a:t>
            </a:r>
          </a:p>
          <a:p>
            <a:pPr marR="0" lvl="2" rtl="0"/>
            <a:r>
              <a:rPr lang="en-GB" dirty="0"/>
              <a:t>It’s still a sub-standard faith when colour, gender, age, wealth, attitude, values or behaviour block us from seeing the image of the living God in another person</a:t>
            </a:r>
          </a:p>
        </p:txBody>
      </p:sp>
    </p:spTree>
    <p:extLst>
      <p:ext uri="{BB962C8B-B14F-4D97-AF65-F5344CB8AC3E}">
        <p14:creationId xmlns:p14="http://schemas.microsoft.com/office/powerpoint/2010/main" val="182709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257D-8414-4AF7-99DA-260436AF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 rtl="0"/>
            <a:r>
              <a:rPr lang="en-GB" dirty="0"/>
              <a:t>Your faith should be becoming like the faith of Jesus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99B4F-32A3-4DBF-A177-B3D767841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R="0" lvl="0" rtl="0"/>
            <a:r>
              <a:rPr lang="en-GB" dirty="0"/>
              <a:t>A faith that rose to obedience</a:t>
            </a:r>
          </a:p>
          <a:p>
            <a:pPr marR="0" lvl="0" rtl="0"/>
            <a:r>
              <a:rPr lang="en-GB" dirty="0"/>
              <a:t>A faith that saw a glorious future</a:t>
            </a:r>
          </a:p>
          <a:p>
            <a:pPr marR="0" lvl="0" rtl="0"/>
            <a:r>
              <a:rPr lang="en-GB" dirty="0"/>
              <a:t>A faith that witnessed the peace of God</a:t>
            </a:r>
          </a:p>
          <a:p>
            <a:pPr marR="0" lvl="1" rtl="0"/>
            <a:r>
              <a:rPr lang="en-GB" dirty="0"/>
              <a:t>This is the glorious faith God has His eyes set on for you</a:t>
            </a:r>
          </a:p>
          <a:p>
            <a:pPr marR="0" lvl="2" rtl="0"/>
            <a:r>
              <a:rPr lang="en-GB" dirty="0"/>
              <a:t>The faith for which He gives you the Holy Spirit</a:t>
            </a:r>
          </a:p>
          <a:p>
            <a:pPr marR="0" lvl="2" rtl="0"/>
            <a:r>
              <a:rPr lang="en-GB" dirty="0"/>
              <a:t>The faith that looks at people and sees eternal possibilities in Christ </a:t>
            </a:r>
          </a:p>
        </p:txBody>
      </p:sp>
    </p:spTree>
    <p:extLst>
      <p:ext uri="{BB962C8B-B14F-4D97-AF65-F5344CB8AC3E}">
        <p14:creationId xmlns:p14="http://schemas.microsoft.com/office/powerpoint/2010/main" val="2936260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1AB1-6D1B-4F41-BEAC-22A43864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Pentecost is here…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437B6-84DA-437F-894A-13FB175A9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</a:t>
            </a:r>
            <a:r>
              <a:rPr lang="en-GB" baseline="0" dirty="0"/>
              <a:t> anointing of God is for those who want their faith to be like the faith of Jesus</a:t>
            </a:r>
          </a:p>
          <a:p>
            <a:pPr lvl="1"/>
            <a:r>
              <a:rPr lang="en-GB" dirty="0"/>
              <a:t>Is that you?</a:t>
            </a:r>
          </a:p>
        </p:txBody>
      </p:sp>
    </p:spTree>
    <p:extLst>
      <p:ext uri="{BB962C8B-B14F-4D97-AF65-F5344CB8AC3E}">
        <p14:creationId xmlns:p14="http://schemas.microsoft.com/office/powerpoint/2010/main" val="341245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E844B-0A48-41BA-8C83-18D11550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8" b="94737" l="5402" r="95568">
                        <a14:foregroundMark x1="8310" y1="13573" x2="5402" y2="28532"/>
                        <a14:foregroundMark x1="5402" y1="28532" x2="13296" y2="29917"/>
                        <a14:foregroundMark x1="8310" y1="14681" x2="24238" y2="9418"/>
                        <a14:foregroundMark x1="24238" y1="9418" x2="33518" y2="9972"/>
                        <a14:foregroundMark x1="40859" y1="12188" x2="48753" y2="6925"/>
                        <a14:foregroundMark x1="48753" y1="6925" x2="57341" y2="6094"/>
                        <a14:foregroundMark x1="57341" y1="6094" x2="74654" y2="8310"/>
                        <a14:foregroundMark x1="74654" y1="8310" x2="87535" y2="27701"/>
                        <a14:foregroundMark x1="87535" y1="27701" x2="92244" y2="21607"/>
                        <a14:foregroundMark x1="49446" y1="18837" x2="42659" y2="25762"/>
                        <a14:foregroundMark x1="42659" y1="25762" x2="40166" y2="41274"/>
                        <a14:foregroundMark x1="40166" y1="41274" x2="40305" y2="72299"/>
                        <a14:foregroundMark x1="40305" y1="72299" x2="41413" y2="80332"/>
                        <a14:foregroundMark x1="53601" y1="94183" x2="62327" y2="94737"/>
                        <a14:foregroundMark x1="62327" y1="94737" x2="65651" y2="92798"/>
                        <a14:foregroundMark x1="52632" y1="2493" x2="60249" y2="4986"/>
                        <a14:foregroundMark x1="60249" y1="4986" x2="68283" y2="3324"/>
                        <a14:foregroundMark x1="68283" y1="3324" x2="60388" y2="1662"/>
                        <a14:foregroundMark x1="60388" y1="1662" x2="52632" y2="4155"/>
                        <a14:foregroundMark x1="52632" y1="4155" x2="52632" y2="4432"/>
                        <a14:foregroundMark x1="95568" y1="24654" x2="95568" y2="24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9486" y="341650"/>
            <a:ext cx="12344400" cy="617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042F79-8B39-429B-8777-B7A975455BB7}"/>
              </a:ext>
            </a:extLst>
          </p:cNvPr>
          <p:cNvSpPr/>
          <p:nvPr/>
        </p:nvSpPr>
        <p:spPr>
          <a:xfrm>
            <a:off x="5377543" y="1981200"/>
            <a:ext cx="365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24366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28591835CC14E8133642E7A12B417" ma:contentTypeVersion="8" ma:contentTypeDescription="Create a new document." ma:contentTypeScope="" ma:versionID="a5fe389e44a8798d0ccb3266d710f7bd">
  <xsd:schema xmlns:xsd="http://www.w3.org/2001/XMLSchema" xmlns:xs="http://www.w3.org/2001/XMLSchema" xmlns:p="http://schemas.microsoft.com/office/2006/metadata/properties" xmlns:ns3="e5767992-bd9a-4464-a7c8-4878deca93ad" xmlns:ns4="ca35c8bd-b2f2-44b7-b4dc-485a805a67cd" targetNamespace="http://schemas.microsoft.com/office/2006/metadata/properties" ma:root="true" ma:fieldsID="5cc678e8a6a2ba11d32ba351bed71fb4" ns3:_="" ns4:_="">
    <xsd:import namespace="e5767992-bd9a-4464-a7c8-4878deca93ad"/>
    <xsd:import namespace="ca35c8bd-b2f2-44b7-b4dc-485a805a67c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67992-bd9a-4464-a7c8-4878deca93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5c8bd-b2f2-44b7-b4dc-485a805a67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CF7E72-F146-456D-B38C-B3E2F0617B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767992-bd9a-4464-a7c8-4878deca93ad"/>
    <ds:schemaRef ds:uri="ca35c8bd-b2f2-44b7-b4dc-485a805a67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33CFF5-6BE1-4257-8152-E6466A66E8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77E1F6-EE83-4C73-B02F-41E14BA3892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a35c8bd-b2f2-44b7-b4dc-485a805a67cd"/>
    <ds:schemaRef ds:uri="e5767992-bd9a-4464-a7c8-4878deca93a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369</Words>
  <Application>Microsoft Office PowerPoint</Application>
  <PresentationFormat>Widescreen</PresentationFormat>
  <Paragraphs>46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Celestial</vt:lpstr>
      <vt:lpstr>Faith in the Pressure Cooker</vt:lpstr>
      <vt:lpstr>The pressure cooker</vt:lpstr>
      <vt:lpstr>Pentecost</vt:lpstr>
      <vt:lpstr>We are called to a better faith</vt:lpstr>
      <vt:lpstr>Jesus’ faith</vt:lpstr>
      <vt:lpstr>Faith is a process</vt:lpstr>
      <vt:lpstr>Your faith should be becoming like the faith of Jesus</vt:lpstr>
      <vt:lpstr>Pentecost is here…</vt:lpstr>
      <vt:lpstr>PowerPoint Presentation</vt:lpstr>
      <vt:lpstr> This week’s challenge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in the Pressure Cooker</dc:title>
  <dc:creator>Ron Day</dc:creator>
  <cp:lastModifiedBy>Ron Day</cp:lastModifiedBy>
  <cp:revision>28</cp:revision>
  <dcterms:created xsi:type="dcterms:W3CDTF">2020-05-02T08:57:44Z</dcterms:created>
  <dcterms:modified xsi:type="dcterms:W3CDTF">2020-05-30T10:26:10Z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0x0101001E228591835CC14E8133642E7A12B417</vt:lpwstr>
  </property>
</Properties>
</file>